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13.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20.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5.png" ContentType="image/png"/>
  <Override PartName="/ppt/media/image34.png" ContentType="image/png"/>
  <Override PartName="/ppt/media/image31.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86.png" ContentType="image/png"/>
  <Override PartName="/ppt/media/image38.png" ContentType="image/png"/>
  <Override PartName="/ppt/media/image8.jpeg" ContentType="image/jpeg"/>
  <Override PartName="/ppt/media/image26.png" ContentType="image/png"/>
  <Override PartName="/ppt/media/image28.png" ContentType="image/png"/>
  <Override PartName="/ppt/media/image49.png" ContentType="image/png"/>
  <Override PartName="/ppt/media/image60.png" ContentType="image/png"/>
  <Override PartName="/ppt/media/image20.png" ContentType="image/png"/>
  <Override PartName="/ppt/media/image57.png" ContentType="image/png"/>
  <Override PartName="/ppt/media/image22.png" ContentType="image/png"/>
  <Override PartName="/ppt/media/image27.png" ContentType="image/png"/>
  <Override PartName="/ppt/media/image29.png" ContentType="image/png"/>
  <Override PartName="/ppt/media/image6.jpeg" ContentType="image/jpeg"/>
  <Override PartName="/ppt/media/image71.png" ContentType="image/png"/>
  <Override PartName="/ppt/media/image58.png" ContentType="image/png"/>
  <Override PartName="/ppt/media/image23.png" ContentType="image/png"/>
  <Override PartName="/ppt/media/image62.png" ContentType="image/png"/>
  <Override PartName="/ppt/media/image63.png" ContentType="image/png"/>
  <Override PartName="/ppt/media/image64.wmf" ContentType="image/x-wmf"/>
  <Override PartName="/ppt/media/image24.png" ContentType="image/png"/>
  <Override PartName="/ppt/media/image65.png" ContentType="image/png"/>
  <Override PartName="/ppt/media/image18.png" ContentType="image/png"/>
  <Override PartName="/ppt/media/image83.png" ContentType="image/png"/>
  <Override PartName="/ppt/media/image66.wmf" ContentType="image/x-wmf"/>
  <Override PartName="/ppt/media/image87.png" ContentType="image/png"/>
  <Override PartName="/ppt/media/image50.png" ContentType="image/png"/>
  <Override PartName="/ppt/media/image75.png" ContentType="image/png"/>
  <Override PartName="/ppt/media/image85.png" ContentType="image/png"/>
  <Override PartName="/ppt/media/image73.png" ContentType="image/png"/>
  <Override PartName="/ppt/media/image59.png" ContentType="image/png"/>
  <Override PartName="/ppt/media/image4.wmf" ContentType="image/x-wmf"/>
  <Override PartName="/ppt/media/image77.png" ContentType="image/png"/>
  <Override PartName="/ppt/media/image76.png" ContentType="image/png"/>
  <Override PartName="/ppt/media/image72.png" ContentType="image/png"/>
  <Override PartName="/ppt/media/image78.jpeg" ContentType="image/jpeg"/>
  <Override PartName="/ppt/media/image74.png" ContentType="image/png"/>
  <Override PartName="/ppt/media/image70.png" ContentType="image/png"/>
  <Override PartName="/ppt/media/image69.png" ContentType="image/png"/>
  <Override PartName="/ppt/media/image32.png" ContentType="image/png"/>
  <Override PartName="/ppt/media/image68.jpeg" ContentType="image/jpeg"/>
  <Override PartName="/ppt/media/image67.png" ContentType="image/png"/>
  <Override PartName="/ppt/media/image82.png" ContentType="image/png"/>
  <Override PartName="/ppt/media/image17.png" ContentType="image/png"/>
  <Override PartName="/ppt/media/image81.png" ContentType="image/png"/>
  <Override PartName="/ppt/media/image16.png" ContentType="image/png"/>
  <Override PartName="/ppt/media/image25.png" ContentType="image/png"/>
  <Override PartName="/ppt/media/image2.png" ContentType="image/png"/>
  <Override PartName="/ppt/media/image14.png" ContentType="image/png"/>
  <Override PartName="/ppt/media/image80.png" ContentType="image/png"/>
  <Override PartName="/ppt/media/image15.png" ContentType="image/png"/>
  <Override PartName="/ppt/media/image3.png" ContentType="image/png"/>
  <Override PartName="/ppt/media/image33.png" ContentType="image/png"/>
  <Override PartName="/ppt/media/image5.jpeg" ContentType="image/jpeg"/>
  <Override PartName="/ppt/media/image61.png" ContentType="image/png"/>
  <Override PartName="/ppt/media/image10.png" ContentType="image/png"/>
  <Override PartName="/ppt/media/image21.png" ContentType="image/png"/>
  <Override PartName="/ppt/media/image1.jpeg" ContentType="image/jpeg"/>
  <Override PartName="/ppt/media/image47.png" ContentType="image/png"/>
  <Override PartName="/ppt/media/image13.png" ContentType="image/png"/>
  <Override PartName="/ppt/media/image19.png" ContentType="image/png"/>
  <Override PartName="/ppt/media/image84.png" ContentType="image/png"/>
  <Override PartName="/ppt/media/image79.jpeg" ContentType="image/jpeg"/>
  <Override PartName="/ppt/media/image7.png" ContentType="image/png"/>
  <Override PartName="/ppt/media/image37.png" ContentType="image/png"/>
  <Override PartName="/ppt/media/image1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60FD7-B2B3-4295-9F17-28B9AB7BB2D0}" type="doc">
      <dgm:prSet loTypeId="urn:microsoft.com/office/officeart/2005/8/layout/cycle6" loCatId="relationship" qsTypeId="urn:microsoft.com/office/officeart/2005/8/quickstyle/simple1" qsCatId="simple" csTypeId="urn:microsoft.com/office/officeart/2005/8/colors/accent2_2" csCatId="accent2" phldr="1"/>
      <dgm:spPr/>
      <dgm:t>
        <a:bodyPr/>
        <a:lstStyle/>
        <a:p>
          <a:endParaRPr lang="es-ES"/>
        </a:p>
      </dgm:t>
    </dgm:pt>
    <dgm:pt modelId="{B68C6561-99ED-4384-8E0D-81824D2B43B8}">
      <dgm:prSet custT="1"/>
      <dgm:spPr>
        <a:xfrm>
          <a:off x="3191998" y="946"/>
          <a:ext cx="2077491" cy="1350369"/>
        </a:xfrm>
        <a:prstGeom prst="round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s-ES" sz="2400" b="1">
              <a:solidFill>
                <a:sysClr val="window" lastClr="FFFFFF"/>
              </a:solidFill>
              <a:latin typeface="Calibri"/>
              <a:ea typeface="+mn-ea"/>
              <a:cs typeface="+mn-cs"/>
            </a:rPr>
            <a:t>Replication</a:t>
          </a:r>
        </a:p>
      </dgm:t>
    </dgm:pt>
    <dgm:pt modelId="{3BF5A0B7-85B5-43AC-850F-CFC1F6444167}" type="parTrans" cxnId="{796ECEEB-2E8F-4961-94BD-6F770F194BED}">
      <dgm:prSet/>
      <dgm:spPr/>
      <dgm:t>
        <a:bodyPr/>
        <a:lstStyle/>
        <a:p>
          <a:endParaRPr lang="es-ES"/>
        </a:p>
      </dgm:t>
    </dgm:pt>
    <dgm:pt modelId="{9CCE51FA-8333-4906-895E-1CD210506409}" type="sibTrans" cxnId="{796ECEEB-2E8F-4961-94BD-6F770F194BED}">
      <dgm:prSet/>
      <dgm:spPr>
        <a:xfrm>
          <a:off x="2430951" y="676131"/>
          <a:ext cx="3599586" cy="3599586"/>
        </a:xfrm>
        <a:custGeom>
          <a:avLst/>
          <a:gdLst/>
          <a:ahLst/>
          <a:cxnLst/>
          <a:rect l="0" t="0" r="0" b="0"/>
          <a:pathLst>
            <a:path>
              <a:moveTo>
                <a:pt x="2853606" y="340775"/>
              </a:moveTo>
              <a:arcTo wR="1799793" hR="1799793" stAng="18350381" swAng="3644588"/>
            </a:path>
          </a:pathLst>
        </a:custGeom>
        <a:noFill/>
        <a:ln w="9525" cap="flat" cmpd="sng" algn="ctr">
          <a:solidFill>
            <a:srgbClr val="C0504D">
              <a:hueOff val="0"/>
              <a:satOff val="0"/>
              <a:lumOff val="0"/>
              <a:alphaOff val="0"/>
            </a:srgbClr>
          </a:solidFill>
          <a:prstDash val="solid"/>
        </a:ln>
        <a:effectLst/>
      </dgm:spPr>
      <dgm:t>
        <a:bodyPr/>
        <a:lstStyle/>
        <a:p>
          <a:endParaRPr lang="es-ES"/>
        </a:p>
      </dgm:t>
    </dgm:pt>
    <dgm:pt modelId="{4CB012D3-5904-4570-984A-46A8B2EC06F4}">
      <dgm:prSet custT="1"/>
      <dgm:spPr>
        <a:xfrm>
          <a:off x="4750665" y="2700636"/>
          <a:ext cx="2077491" cy="1350369"/>
        </a:xfrm>
        <a:prstGeom prst="round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s-ES" sz="2400" b="1" dirty="0" err="1">
              <a:solidFill>
                <a:sysClr val="window" lastClr="FFFFFF"/>
              </a:solidFill>
              <a:latin typeface="Calibri"/>
              <a:ea typeface="+mn-ea"/>
              <a:cs typeface="+mn-cs"/>
            </a:rPr>
            <a:t>Blocking</a:t>
          </a:r>
          <a:endParaRPr lang="es-ES" sz="2400" b="1" dirty="0">
            <a:solidFill>
              <a:sysClr val="window" lastClr="FFFFFF"/>
            </a:solidFill>
            <a:latin typeface="Calibri"/>
            <a:ea typeface="+mn-ea"/>
            <a:cs typeface="+mn-cs"/>
          </a:endParaRPr>
        </a:p>
      </dgm:t>
    </dgm:pt>
    <dgm:pt modelId="{D50C36AB-057B-417C-8E69-1C0447F88757}" type="parTrans" cxnId="{D08C6EFD-7953-4833-A712-AF4FC1DCF360}">
      <dgm:prSet/>
      <dgm:spPr/>
      <dgm:t>
        <a:bodyPr/>
        <a:lstStyle/>
        <a:p>
          <a:endParaRPr lang="es-ES"/>
        </a:p>
      </dgm:t>
    </dgm:pt>
    <dgm:pt modelId="{40513D16-4D52-4D5F-8CBE-51D9E198AA8A}" type="sibTrans" cxnId="{D08C6EFD-7953-4833-A712-AF4FC1DCF360}">
      <dgm:prSet/>
      <dgm:spPr>
        <a:xfrm>
          <a:off x="2430951" y="676131"/>
          <a:ext cx="3599586" cy="3599586"/>
        </a:xfrm>
        <a:custGeom>
          <a:avLst/>
          <a:gdLst/>
          <a:ahLst/>
          <a:cxnLst/>
          <a:rect l="0" t="0" r="0" b="0"/>
          <a:pathLst>
            <a:path>
              <a:moveTo>
                <a:pt x="2655356" y="3383227"/>
              </a:moveTo>
              <a:arcTo wR="1799793" hR="1799793" stAng="3697002" swAng="3405996"/>
            </a:path>
          </a:pathLst>
        </a:custGeom>
        <a:noFill/>
        <a:ln w="9525" cap="flat" cmpd="sng" algn="ctr">
          <a:solidFill>
            <a:srgbClr val="C0504D">
              <a:hueOff val="0"/>
              <a:satOff val="0"/>
              <a:lumOff val="0"/>
              <a:alphaOff val="0"/>
            </a:srgbClr>
          </a:solidFill>
          <a:prstDash val="solid"/>
        </a:ln>
        <a:effectLst/>
      </dgm:spPr>
      <dgm:t>
        <a:bodyPr/>
        <a:lstStyle/>
        <a:p>
          <a:endParaRPr lang="es-ES"/>
        </a:p>
      </dgm:t>
    </dgm:pt>
    <dgm:pt modelId="{06CFC359-022F-4F2B-9C81-F8410F862F10}">
      <dgm:prSet custT="1"/>
      <dgm:spPr>
        <a:xfrm>
          <a:off x="1401442" y="2700636"/>
          <a:ext cx="2541271" cy="1350369"/>
        </a:xfrm>
        <a:prstGeom prst="round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s-ES" sz="2400" b="1" dirty="0" err="1">
              <a:solidFill>
                <a:sysClr val="window" lastClr="FFFFFF"/>
              </a:solidFill>
              <a:latin typeface="Calibri"/>
              <a:ea typeface="+mn-ea"/>
              <a:cs typeface="+mn-cs"/>
            </a:rPr>
            <a:t>Randomization</a:t>
          </a:r>
          <a:endParaRPr lang="es-ES" sz="2400" b="1" dirty="0">
            <a:solidFill>
              <a:sysClr val="window" lastClr="FFFFFF"/>
            </a:solidFill>
            <a:latin typeface="Calibri"/>
            <a:ea typeface="+mn-ea"/>
            <a:cs typeface="+mn-cs"/>
          </a:endParaRPr>
        </a:p>
      </dgm:t>
    </dgm:pt>
    <dgm:pt modelId="{292AC0E1-1BA3-4B0F-9F12-7BF150540E1C}" type="parTrans" cxnId="{7D43668C-58A6-41E2-B29A-BC4683736112}">
      <dgm:prSet/>
      <dgm:spPr/>
      <dgm:t>
        <a:bodyPr/>
        <a:lstStyle/>
        <a:p>
          <a:endParaRPr lang="es-ES"/>
        </a:p>
      </dgm:t>
    </dgm:pt>
    <dgm:pt modelId="{A093E7CE-7A31-4310-8A2A-42FFF5DC265B}" type="sibTrans" cxnId="{7D43668C-58A6-41E2-B29A-BC4683736112}">
      <dgm:prSet/>
      <dgm:spPr>
        <a:xfrm>
          <a:off x="2430951" y="676131"/>
          <a:ext cx="3599586" cy="3599586"/>
        </a:xfrm>
        <a:custGeom>
          <a:avLst/>
          <a:gdLst/>
          <a:ahLst/>
          <a:cxnLst/>
          <a:rect l="0" t="0" r="0" b="0"/>
          <a:pathLst>
            <a:path>
              <a:moveTo>
                <a:pt x="11865" y="2006119"/>
              </a:moveTo>
              <a:arcTo wR="1799793" hR="1799793" stAng="10405031" swAng="3644588"/>
            </a:path>
          </a:pathLst>
        </a:custGeom>
        <a:noFill/>
        <a:ln w="9525" cap="flat" cmpd="sng" algn="ctr">
          <a:solidFill>
            <a:srgbClr val="C0504D">
              <a:hueOff val="0"/>
              <a:satOff val="0"/>
              <a:lumOff val="0"/>
              <a:alphaOff val="0"/>
            </a:srgbClr>
          </a:solidFill>
          <a:prstDash val="solid"/>
        </a:ln>
        <a:effectLst/>
      </dgm:spPr>
      <dgm:t>
        <a:bodyPr/>
        <a:lstStyle/>
        <a:p>
          <a:endParaRPr lang="es-ES"/>
        </a:p>
      </dgm:t>
    </dgm:pt>
    <dgm:pt modelId="{44CE15C2-DF3A-485A-97CE-41ACDA68455D}" type="pres">
      <dgm:prSet presAssocID="{D8860FD7-B2B3-4295-9F17-28B9AB7BB2D0}" presName="cycle" presStyleCnt="0">
        <dgm:presLayoutVars>
          <dgm:dir/>
          <dgm:resizeHandles val="exact"/>
        </dgm:presLayoutVars>
      </dgm:prSet>
      <dgm:spPr/>
    </dgm:pt>
    <dgm:pt modelId="{386C44E8-9BD0-4B71-B061-D61AB18072E0}" type="pres">
      <dgm:prSet presAssocID="{B68C6561-99ED-4384-8E0D-81824D2B43B8}" presName="node" presStyleLbl="node1" presStyleIdx="0" presStyleCnt="3">
        <dgm:presLayoutVars>
          <dgm:bulletEnabled val="1"/>
        </dgm:presLayoutVars>
      </dgm:prSet>
      <dgm:spPr/>
    </dgm:pt>
    <dgm:pt modelId="{A12BB3B8-C134-4B21-B960-3C8D61BE2F9F}" type="pres">
      <dgm:prSet presAssocID="{B68C6561-99ED-4384-8E0D-81824D2B43B8}" presName="spNode" presStyleCnt="0"/>
      <dgm:spPr/>
    </dgm:pt>
    <dgm:pt modelId="{0C3C4270-34D0-4610-964A-DDD869D0975E}" type="pres">
      <dgm:prSet presAssocID="{9CCE51FA-8333-4906-895E-1CD210506409}" presName="sibTrans" presStyleLbl="sibTrans1D1" presStyleIdx="0" presStyleCnt="3"/>
      <dgm:spPr/>
    </dgm:pt>
    <dgm:pt modelId="{C5C017F8-1462-44C6-9249-E3CB6A896574}" type="pres">
      <dgm:prSet presAssocID="{4CB012D3-5904-4570-984A-46A8B2EC06F4}" presName="node" presStyleLbl="node1" presStyleIdx="1" presStyleCnt="3">
        <dgm:presLayoutVars>
          <dgm:bulletEnabled val="1"/>
        </dgm:presLayoutVars>
      </dgm:prSet>
      <dgm:spPr/>
    </dgm:pt>
    <dgm:pt modelId="{1A698C48-1774-4278-A232-8FD810AAAAD9}" type="pres">
      <dgm:prSet presAssocID="{4CB012D3-5904-4570-984A-46A8B2EC06F4}" presName="spNode" presStyleCnt="0"/>
      <dgm:spPr/>
    </dgm:pt>
    <dgm:pt modelId="{AC79E010-F317-44CE-B902-F92ECAE17A63}" type="pres">
      <dgm:prSet presAssocID="{40513D16-4D52-4D5F-8CBE-51D9E198AA8A}" presName="sibTrans" presStyleLbl="sibTrans1D1" presStyleIdx="1" presStyleCnt="3"/>
      <dgm:spPr/>
    </dgm:pt>
    <dgm:pt modelId="{98C918B8-EA7C-4656-B476-4623598FC22E}" type="pres">
      <dgm:prSet presAssocID="{06CFC359-022F-4F2B-9C81-F8410F862F10}" presName="node" presStyleLbl="node1" presStyleIdx="2" presStyleCnt="3" custScaleX="122324">
        <dgm:presLayoutVars>
          <dgm:bulletEnabled val="1"/>
        </dgm:presLayoutVars>
      </dgm:prSet>
      <dgm:spPr/>
    </dgm:pt>
    <dgm:pt modelId="{7478922E-FF52-4B58-8F6D-E3C968761561}" type="pres">
      <dgm:prSet presAssocID="{06CFC359-022F-4F2B-9C81-F8410F862F10}" presName="spNode" presStyleCnt="0"/>
      <dgm:spPr/>
    </dgm:pt>
    <dgm:pt modelId="{134F47A6-C02B-444C-8321-155EAFB672F5}" type="pres">
      <dgm:prSet presAssocID="{A093E7CE-7A31-4310-8A2A-42FFF5DC265B}" presName="sibTrans" presStyleLbl="sibTrans1D1" presStyleIdx="2" presStyleCnt="3"/>
      <dgm:spPr/>
    </dgm:pt>
  </dgm:ptLst>
  <dgm:cxnLst>
    <dgm:cxn modelId="{7C106B64-57AD-4A00-999C-42F7D1B42800}" type="presOf" srcId="{06CFC359-022F-4F2B-9C81-F8410F862F10}" destId="{98C918B8-EA7C-4656-B476-4623598FC22E}" srcOrd="0" destOrd="0" presId="urn:microsoft.com/office/officeart/2005/8/layout/cycle6"/>
    <dgm:cxn modelId="{27D69F4A-C4A9-4A33-A5C4-010BBEA6B496}" type="presOf" srcId="{D8860FD7-B2B3-4295-9F17-28B9AB7BB2D0}" destId="{44CE15C2-DF3A-485A-97CE-41ACDA68455D}" srcOrd="0" destOrd="0" presId="urn:microsoft.com/office/officeart/2005/8/layout/cycle6"/>
    <dgm:cxn modelId="{77791851-30F3-41EF-B6F3-DAFFAAACBA91}" type="presOf" srcId="{40513D16-4D52-4D5F-8CBE-51D9E198AA8A}" destId="{AC79E010-F317-44CE-B902-F92ECAE17A63}" srcOrd="0" destOrd="0" presId="urn:microsoft.com/office/officeart/2005/8/layout/cycle6"/>
    <dgm:cxn modelId="{7D43668C-58A6-41E2-B29A-BC4683736112}" srcId="{D8860FD7-B2B3-4295-9F17-28B9AB7BB2D0}" destId="{06CFC359-022F-4F2B-9C81-F8410F862F10}" srcOrd="2" destOrd="0" parTransId="{292AC0E1-1BA3-4B0F-9F12-7BF150540E1C}" sibTransId="{A093E7CE-7A31-4310-8A2A-42FFF5DC265B}"/>
    <dgm:cxn modelId="{65BE15BF-B865-442E-B549-F279A7AEE8EE}" type="presOf" srcId="{B68C6561-99ED-4384-8E0D-81824D2B43B8}" destId="{386C44E8-9BD0-4B71-B061-D61AB18072E0}" srcOrd="0" destOrd="0" presId="urn:microsoft.com/office/officeart/2005/8/layout/cycle6"/>
    <dgm:cxn modelId="{3417A0D4-94CB-4EA6-A209-6E7709ED73A7}" type="presOf" srcId="{9CCE51FA-8333-4906-895E-1CD210506409}" destId="{0C3C4270-34D0-4610-964A-DDD869D0975E}" srcOrd="0" destOrd="0" presId="urn:microsoft.com/office/officeart/2005/8/layout/cycle6"/>
    <dgm:cxn modelId="{4AC0A5DA-8ACA-4DA4-BE7B-A7A79DE9870E}" type="presOf" srcId="{4CB012D3-5904-4570-984A-46A8B2EC06F4}" destId="{C5C017F8-1462-44C6-9249-E3CB6A896574}" srcOrd="0" destOrd="0" presId="urn:microsoft.com/office/officeart/2005/8/layout/cycle6"/>
    <dgm:cxn modelId="{796ECEEB-2E8F-4961-94BD-6F770F194BED}" srcId="{D8860FD7-B2B3-4295-9F17-28B9AB7BB2D0}" destId="{B68C6561-99ED-4384-8E0D-81824D2B43B8}" srcOrd="0" destOrd="0" parTransId="{3BF5A0B7-85B5-43AC-850F-CFC1F6444167}" sibTransId="{9CCE51FA-8333-4906-895E-1CD210506409}"/>
    <dgm:cxn modelId="{D08C6EFD-7953-4833-A712-AF4FC1DCF360}" srcId="{D8860FD7-B2B3-4295-9F17-28B9AB7BB2D0}" destId="{4CB012D3-5904-4570-984A-46A8B2EC06F4}" srcOrd="1" destOrd="0" parTransId="{D50C36AB-057B-417C-8E69-1C0447F88757}" sibTransId="{40513D16-4D52-4D5F-8CBE-51D9E198AA8A}"/>
    <dgm:cxn modelId="{3ACBD2FD-A1A3-426F-955C-8A7188393204}" type="presOf" srcId="{A093E7CE-7A31-4310-8A2A-42FFF5DC265B}" destId="{134F47A6-C02B-444C-8321-155EAFB672F5}" srcOrd="0" destOrd="0" presId="urn:microsoft.com/office/officeart/2005/8/layout/cycle6"/>
    <dgm:cxn modelId="{D1A63D0D-D856-4177-BD14-C1C0EB475C65}" type="presParOf" srcId="{44CE15C2-DF3A-485A-97CE-41ACDA68455D}" destId="{386C44E8-9BD0-4B71-B061-D61AB18072E0}" srcOrd="0" destOrd="0" presId="urn:microsoft.com/office/officeart/2005/8/layout/cycle6"/>
    <dgm:cxn modelId="{469F78F5-B7B6-4AA2-941A-02A8C7A33DA9}" type="presParOf" srcId="{44CE15C2-DF3A-485A-97CE-41ACDA68455D}" destId="{A12BB3B8-C134-4B21-B960-3C8D61BE2F9F}" srcOrd="1" destOrd="0" presId="urn:microsoft.com/office/officeart/2005/8/layout/cycle6"/>
    <dgm:cxn modelId="{C28427D4-CEFC-4B7B-A338-922F47B2548D}" type="presParOf" srcId="{44CE15C2-DF3A-485A-97CE-41ACDA68455D}" destId="{0C3C4270-34D0-4610-964A-DDD869D0975E}" srcOrd="2" destOrd="0" presId="urn:microsoft.com/office/officeart/2005/8/layout/cycle6"/>
    <dgm:cxn modelId="{E6AF9988-8C27-4BFA-9436-75E217DFA197}" type="presParOf" srcId="{44CE15C2-DF3A-485A-97CE-41ACDA68455D}" destId="{C5C017F8-1462-44C6-9249-E3CB6A896574}" srcOrd="3" destOrd="0" presId="urn:microsoft.com/office/officeart/2005/8/layout/cycle6"/>
    <dgm:cxn modelId="{A3503050-4081-4837-8447-0FF7C352D642}" type="presParOf" srcId="{44CE15C2-DF3A-485A-97CE-41ACDA68455D}" destId="{1A698C48-1774-4278-A232-8FD810AAAAD9}" srcOrd="4" destOrd="0" presId="urn:microsoft.com/office/officeart/2005/8/layout/cycle6"/>
    <dgm:cxn modelId="{C102930F-23B1-401E-93C7-C2352D4525B6}" type="presParOf" srcId="{44CE15C2-DF3A-485A-97CE-41ACDA68455D}" destId="{AC79E010-F317-44CE-B902-F92ECAE17A63}" srcOrd="5" destOrd="0" presId="urn:microsoft.com/office/officeart/2005/8/layout/cycle6"/>
    <dgm:cxn modelId="{6EE80E30-31DF-4E9C-B154-D953AE60AB2B}" type="presParOf" srcId="{44CE15C2-DF3A-485A-97CE-41ACDA68455D}" destId="{98C918B8-EA7C-4656-B476-4623598FC22E}" srcOrd="6" destOrd="0" presId="urn:microsoft.com/office/officeart/2005/8/layout/cycle6"/>
    <dgm:cxn modelId="{00E9E68D-BF38-4E05-8EA8-1EA4395C195C}" type="presParOf" srcId="{44CE15C2-DF3A-485A-97CE-41ACDA68455D}" destId="{7478922E-FF52-4B58-8F6D-E3C968761561}" srcOrd="7" destOrd="0" presId="urn:microsoft.com/office/officeart/2005/8/layout/cycle6"/>
    <dgm:cxn modelId="{D81742D4-9B20-4BCD-B3AB-56D2DE265C59}" type="presParOf" srcId="{44CE15C2-DF3A-485A-97CE-41ACDA68455D}" destId="{134F47A6-C02B-444C-8321-155EAFB672F5}" srcOrd="8" destOrd="0" presId="urn:microsoft.com/office/officeart/2005/8/layout/cycle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C44E8-9BD0-4B71-B061-D61AB18072E0}">
      <dsp:nvSpPr>
        <dsp:cNvPr id="0" name=""/>
        <dsp:cNvSpPr/>
      </dsp:nvSpPr>
      <dsp:spPr>
        <a:xfrm>
          <a:off x="3191998" y="946"/>
          <a:ext cx="2077491" cy="1350369"/>
        </a:xfrm>
        <a:prstGeom prst="round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s-ES" sz="2400" b="1" kern="1200">
              <a:solidFill>
                <a:sysClr val="window" lastClr="FFFFFF"/>
              </a:solidFill>
              <a:latin typeface="Calibri"/>
              <a:ea typeface="+mn-ea"/>
              <a:cs typeface="+mn-cs"/>
            </a:rPr>
            <a:t>Replication</a:t>
          </a:r>
        </a:p>
      </dsp:txBody>
      <dsp:txXfrm>
        <a:off x="3257918" y="66866"/>
        <a:ext cx="1945651" cy="1218529"/>
      </dsp:txXfrm>
    </dsp:sp>
    <dsp:sp modelId="{0C3C4270-34D0-4610-964A-DDD869D0975E}">
      <dsp:nvSpPr>
        <dsp:cNvPr id="0" name=""/>
        <dsp:cNvSpPr/>
      </dsp:nvSpPr>
      <dsp:spPr>
        <a:xfrm>
          <a:off x="2430951" y="676131"/>
          <a:ext cx="3599586" cy="3599586"/>
        </a:xfrm>
        <a:custGeom>
          <a:avLst/>
          <a:gdLst/>
          <a:ahLst/>
          <a:cxnLst/>
          <a:rect l="0" t="0" r="0" b="0"/>
          <a:pathLst>
            <a:path>
              <a:moveTo>
                <a:pt x="2853606" y="340775"/>
              </a:moveTo>
              <a:arcTo wR="1799793" hR="1799793" stAng="18350381" swAng="3644588"/>
            </a:path>
          </a:pathLst>
        </a:custGeom>
        <a:noFill/>
        <a:ln w="9525" cap="flat" cmpd="sng" algn="ctr">
          <a:solidFill>
            <a:srgbClr val="C0504D">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C5C017F8-1462-44C6-9249-E3CB6A896574}">
      <dsp:nvSpPr>
        <dsp:cNvPr id="0" name=""/>
        <dsp:cNvSpPr/>
      </dsp:nvSpPr>
      <dsp:spPr>
        <a:xfrm>
          <a:off x="4750665" y="2700636"/>
          <a:ext cx="2077491" cy="1350369"/>
        </a:xfrm>
        <a:prstGeom prst="round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s-ES" sz="2400" b="1" kern="1200" dirty="0" err="1">
              <a:solidFill>
                <a:sysClr val="window" lastClr="FFFFFF"/>
              </a:solidFill>
              <a:latin typeface="Calibri"/>
              <a:ea typeface="+mn-ea"/>
              <a:cs typeface="+mn-cs"/>
            </a:rPr>
            <a:t>Blocking</a:t>
          </a:r>
          <a:endParaRPr lang="es-ES" sz="2400" b="1" kern="1200" dirty="0">
            <a:solidFill>
              <a:sysClr val="window" lastClr="FFFFFF"/>
            </a:solidFill>
            <a:latin typeface="Calibri"/>
            <a:ea typeface="+mn-ea"/>
            <a:cs typeface="+mn-cs"/>
          </a:endParaRPr>
        </a:p>
      </dsp:txBody>
      <dsp:txXfrm>
        <a:off x="4816585" y="2766556"/>
        <a:ext cx="1945651" cy="1218529"/>
      </dsp:txXfrm>
    </dsp:sp>
    <dsp:sp modelId="{AC79E010-F317-44CE-B902-F92ECAE17A63}">
      <dsp:nvSpPr>
        <dsp:cNvPr id="0" name=""/>
        <dsp:cNvSpPr/>
      </dsp:nvSpPr>
      <dsp:spPr>
        <a:xfrm>
          <a:off x="2430951" y="676131"/>
          <a:ext cx="3599586" cy="3599586"/>
        </a:xfrm>
        <a:custGeom>
          <a:avLst/>
          <a:gdLst/>
          <a:ahLst/>
          <a:cxnLst/>
          <a:rect l="0" t="0" r="0" b="0"/>
          <a:pathLst>
            <a:path>
              <a:moveTo>
                <a:pt x="2655356" y="3383227"/>
              </a:moveTo>
              <a:arcTo wR="1799793" hR="1799793" stAng="3697002" swAng="3405996"/>
            </a:path>
          </a:pathLst>
        </a:custGeom>
        <a:noFill/>
        <a:ln w="9525" cap="flat" cmpd="sng" algn="ctr">
          <a:solidFill>
            <a:srgbClr val="C0504D">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98C918B8-EA7C-4656-B476-4623598FC22E}">
      <dsp:nvSpPr>
        <dsp:cNvPr id="0" name=""/>
        <dsp:cNvSpPr/>
      </dsp:nvSpPr>
      <dsp:spPr>
        <a:xfrm>
          <a:off x="1401442" y="2700636"/>
          <a:ext cx="2541271" cy="1350369"/>
        </a:xfrm>
        <a:prstGeom prst="round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s-ES" sz="2400" b="1" kern="1200" dirty="0" err="1">
              <a:solidFill>
                <a:sysClr val="window" lastClr="FFFFFF"/>
              </a:solidFill>
              <a:latin typeface="Calibri"/>
              <a:ea typeface="+mn-ea"/>
              <a:cs typeface="+mn-cs"/>
            </a:rPr>
            <a:t>Randomization</a:t>
          </a:r>
          <a:endParaRPr lang="es-ES" sz="2400" b="1" kern="1200" dirty="0">
            <a:solidFill>
              <a:sysClr val="window" lastClr="FFFFFF"/>
            </a:solidFill>
            <a:latin typeface="Calibri"/>
            <a:ea typeface="+mn-ea"/>
            <a:cs typeface="+mn-cs"/>
          </a:endParaRPr>
        </a:p>
      </dsp:txBody>
      <dsp:txXfrm>
        <a:off x="1467362" y="2766556"/>
        <a:ext cx="2409431" cy="1218529"/>
      </dsp:txXfrm>
    </dsp:sp>
    <dsp:sp modelId="{134F47A6-C02B-444C-8321-155EAFB672F5}">
      <dsp:nvSpPr>
        <dsp:cNvPr id="0" name=""/>
        <dsp:cNvSpPr/>
      </dsp:nvSpPr>
      <dsp:spPr>
        <a:xfrm>
          <a:off x="2430951" y="676131"/>
          <a:ext cx="3599586" cy="3599586"/>
        </a:xfrm>
        <a:custGeom>
          <a:avLst/>
          <a:gdLst/>
          <a:ahLst/>
          <a:cxnLst/>
          <a:rect l="0" t="0" r="0" b="0"/>
          <a:pathLst>
            <a:path>
              <a:moveTo>
                <a:pt x="11865" y="2006119"/>
              </a:moveTo>
              <a:arcTo wR="1799793" hR="1799793" stAng="10405031" swAng="3644588"/>
            </a:path>
          </a:pathLst>
        </a:custGeom>
        <a:noFill/>
        <a:ln w="9525" cap="flat" cmpd="sng" algn="ctr">
          <a:solidFill>
            <a:srgbClr val="C0504D">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Franklin Gothic Book"/>
              </a:rPr>
              <a:t>Pulse para desplazar la diapositiva</a:t>
            </a:r>
            <a:endParaRPr b="0" lang="en-US" sz="1800" spc="-1" strike="noStrike">
              <a:solidFill>
                <a:srgbClr val="000000"/>
              </a:solidFill>
              <a:latin typeface="Franklin Gothic Book"/>
            </a:endParaRPr>
          </a:p>
        </p:txBody>
      </p:sp>
      <p:sp>
        <p:nvSpPr>
          <p:cNvPr id="26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2000" spc="-1" strike="noStrike">
                <a:latin typeface="Arial"/>
              </a:rPr>
              <a:t>Pulse para editar el formato de las notas</a:t>
            </a:r>
            <a:endParaRPr b="0" lang="es-ES" sz="2000" spc="-1" strike="noStrike">
              <a:latin typeface="Arial"/>
            </a:endParaRPr>
          </a:p>
        </p:txBody>
      </p:sp>
      <p:sp>
        <p:nvSpPr>
          <p:cNvPr id="26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s-ES" sz="1400" spc="-1" strike="noStrike">
                <a:latin typeface="Times New Roman"/>
              </a:rPr>
              <a:t>&lt;cabecera&gt;</a:t>
            </a:r>
            <a:endParaRPr b="0" lang="es-ES" sz="1400" spc="-1" strike="noStrike">
              <a:latin typeface="Times New Roman"/>
            </a:endParaRPr>
          </a:p>
        </p:txBody>
      </p:sp>
      <p:sp>
        <p:nvSpPr>
          <p:cNvPr id="269" name="PlaceHolder 4"/>
          <p:cNvSpPr>
            <a:spLocks noGrp="1"/>
          </p:cNvSpPr>
          <p:nvPr>
            <p:ph type="dt" idx="19"/>
          </p:nvPr>
        </p:nvSpPr>
        <p:spPr>
          <a:xfrm>
            <a:off x="4278960" y="0"/>
            <a:ext cx="3280680" cy="534240"/>
          </a:xfrm>
          <a:prstGeom prst="rect">
            <a:avLst/>
          </a:prstGeom>
          <a:noFill/>
          <a:ln w="0">
            <a:noFill/>
          </a:ln>
        </p:spPr>
        <p:txBody>
          <a:bodyPr lIns="0" rIns="0" tIns="0" bIns="0" anchor="t">
            <a:noAutofit/>
          </a:bodyPr>
          <a:lstStyle>
            <a:lvl1pPr algn="r">
              <a:buNone/>
              <a:defRPr b="0" lang="es-ES" sz="1400" spc="-1" strike="noStrike">
                <a:latin typeface="Times New Roman"/>
              </a:defRPr>
            </a:lvl1pPr>
          </a:lstStyle>
          <a:p>
            <a:pPr algn="r">
              <a:buNone/>
            </a:pPr>
            <a:r>
              <a:rPr b="0" lang="es-ES" sz="1400" spc="-1" strike="noStrike">
                <a:latin typeface="Times New Roman"/>
              </a:rPr>
              <a:t>&lt;fecha/hora&gt;</a:t>
            </a:r>
            <a:endParaRPr b="0" lang="es-ES" sz="1400" spc="-1" strike="noStrike">
              <a:latin typeface="Times New Roman"/>
            </a:endParaRPr>
          </a:p>
        </p:txBody>
      </p:sp>
      <p:sp>
        <p:nvSpPr>
          <p:cNvPr id="270" name="PlaceHolder 5"/>
          <p:cNvSpPr>
            <a:spLocks noGrp="1"/>
          </p:cNvSpPr>
          <p:nvPr>
            <p:ph type="ftr" idx="20"/>
          </p:nvPr>
        </p:nvSpPr>
        <p:spPr>
          <a:xfrm>
            <a:off x="0" y="10157400"/>
            <a:ext cx="3280680" cy="534240"/>
          </a:xfrm>
          <a:prstGeom prst="rect">
            <a:avLst/>
          </a:prstGeom>
          <a:noFill/>
          <a:ln w="0">
            <a:noFill/>
          </a:ln>
        </p:spPr>
        <p:txBody>
          <a:bodyPr lIns="0" rIns="0" tIns="0" bIns="0" anchor="b">
            <a:noAutofit/>
          </a:bodyPr>
          <a:lstStyle>
            <a:lvl1pPr>
              <a:defRPr b="0" lang="es-ES" sz="1400" spc="-1" strike="noStrike">
                <a:latin typeface="Times New Roman"/>
              </a:defRPr>
            </a:lvl1pPr>
          </a:lstStyle>
          <a:p>
            <a:r>
              <a:rPr b="0" lang="es-ES" sz="1400" spc="-1" strike="noStrike">
                <a:latin typeface="Times New Roman"/>
              </a:rPr>
              <a:t>&lt;pie de página&gt;</a:t>
            </a:r>
            <a:endParaRPr b="0" lang="es-ES" sz="1400" spc="-1" strike="noStrike">
              <a:latin typeface="Times New Roman"/>
            </a:endParaRPr>
          </a:p>
        </p:txBody>
      </p:sp>
      <p:sp>
        <p:nvSpPr>
          <p:cNvPr id="271" name="PlaceHolder 6"/>
          <p:cNvSpPr>
            <a:spLocks noGrp="1"/>
          </p:cNvSpPr>
          <p:nvPr>
            <p:ph type="sldNum" idx="21"/>
          </p:nvPr>
        </p:nvSpPr>
        <p:spPr>
          <a:xfrm>
            <a:off x="4278960" y="10157400"/>
            <a:ext cx="3280680" cy="534240"/>
          </a:xfrm>
          <a:prstGeom prst="rect">
            <a:avLst/>
          </a:prstGeom>
          <a:noFill/>
          <a:ln w="0">
            <a:noFill/>
          </a:ln>
        </p:spPr>
        <p:txBody>
          <a:bodyPr lIns="0" rIns="0" tIns="0" bIns="0" anchor="b">
            <a:noAutofit/>
          </a:bodyPr>
          <a:lstStyle>
            <a:lvl1pPr algn="r">
              <a:buNone/>
              <a:defRPr b="0" lang="es-ES" sz="1400" spc="-1" strike="noStrike">
                <a:latin typeface="Times New Roman"/>
              </a:defRPr>
            </a:lvl1pPr>
          </a:lstStyle>
          <a:p>
            <a:pPr algn="r">
              <a:buNone/>
            </a:pPr>
            <a:fld id="{34479A5C-CBE4-4BA9-BCD0-39A640C67E8E}" type="slidenum">
              <a:rPr b="0" lang="es-ES" sz="1400" spc="-1" strike="noStrike">
                <a:latin typeface="Times New Roman"/>
              </a:rPr>
              <a:t>&lt;número&gt;</a:t>
            </a:fld>
            <a:endParaRPr b="0" lang="es-E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216000" y="812520"/>
            <a:ext cx="7127280" cy="4008960"/>
          </a:xfrm>
          <a:prstGeom prst="rect">
            <a:avLst/>
          </a:prstGeom>
          <a:ln w="0">
            <a:noFill/>
          </a:ln>
        </p:spPr>
      </p:sp>
      <p:sp>
        <p:nvSpPr>
          <p:cNvPr id="5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La pregunta biológica</a:t>
            </a:r>
            <a:endParaRPr b="0" lang="es-ES" sz="1000" spc="-1" strike="noStrike">
              <a:latin typeface="Arial"/>
            </a:endParaRPr>
          </a:p>
          <a:p>
            <a:r>
              <a:rPr b="0" lang="es-ES" sz="1000" spc="-1" strike="noStrike">
                <a:latin typeface="Arial"/>
              </a:rPr>
              <a:t>Conocer bien la tecnología. El proceso de diseño experimental es esencial para obtener medidas robustas de nuestros datos. Ver que variables pueden meter sesgos en el experimento. Como estas tecnicas que veremos intentan ser cuantitativas. Tenemos que minimizar los sesgos que no podamos corregir.</a:t>
            </a:r>
            <a:endParaRPr b="0" lang="es-ES" sz="1000" spc="-1" strike="noStrike">
              <a:latin typeface="Arial"/>
            </a:endParaRPr>
          </a:p>
          <a:p>
            <a:endParaRPr b="0" lang="es-ES" sz="1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216000" y="812520"/>
            <a:ext cx="7127280" cy="4008960"/>
          </a:xfrm>
          <a:prstGeom prst="rect">
            <a:avLst/>
          </a:prstGeom>
          <a:ln w="0">
            <a:noFill/>
          </a:ln>
        </p:spPr>
      </p:sp>
      <p:sp>
        <p:nvSpPr>
          <p:cNvPr id="56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Los errores aleatorios se distribuyen con una distribución normal.</a:t>
            </a:r>
            <a:endParaRPr b="0" lang="es-ES" sz="1000" spc="-1" strike="noStrike">
              <a:latin typeface="Arial"/>
            </a:endParaRPr>
          </a:p>
          <a:p>
            <a:r>
              <a:rPr b="0" lang="es-ES" sz="1000" spc="-1" strike="noStrike">
                <a:latin typeface="Arial"/>
              </a:rPr>
              <a:t>Sin embargo los errores sitematicos, son errores de calibración, que podemos corregir haciendo una estimación de los datos y arreglandolo</a:t>
            </a:r>
            <a:endParaRPr b="0" lang="es-ES" sz="1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216000" y="812520"/>
            <a:ext cx="7127280" cy="4008960"/>
          </a:xfrm>
          <a:prstGeom prst="rect">
            <a:avLst/>
          </a:prstGeom>
          <a:ln w="0">
            <a:noFill/>
          </a:ln>
        </p:spPr>
      </p:sp>
      <p:sp>
        <p:nvSpPr>
          <p:cNvPr id="56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Replicas tecnicas: errores aleatorios, se trata de minimizar. Ayuda a testar la tecnología. Para tener una medida buena de la expresión medida.</a:t>
            </a:r>
            <a:endParaRPr b="0" lang="es-ES" sz="1000" spc="-1" strike="noStrike">
              <a:latin typeface="Arial"/>
            </a:endParaRPr>
          </a:p>
          <a:p>
            <a:r>
              <a:rPr b="0" lang="es-ES" sz="1000" spc="-1" strike="noStrike">
                <a:latin typeface="Arial"/>
              </a:rPr>
              <a:t>Replicas biológicas: permiten extraer conclusiones del experimento extrapolables a toda la población. Para asegurarnos que los experimentos no se aplican solo a la población elegida sino representativo de toda la población.</a:t>
            </a:r>
            <a:endParaRPr b="0" lang="es-ES" sz="1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216000" y="812520"/>
            <a:ext cx="7127280" cy="4008960"/>
          </a:xfrm>
          <a:prstGeom prst="rect">
            <a:avLst/>
          </a:prstGeom>
          <a:ln w="0">
            <a:noFill/>
          </a:ln>
        </p:spPr>
      </p:sp>
      <p:sp>
        <p:nvSpPr>
          <p:cNvPr id="5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Tenemos un primer nivel de replicación, usamos ratones. De los ratones cogemos varias células (del mismo tipo celular) y después tenemos varias medidas de replicación telomérica. Al nivel de los microscopios tenemos replicación técnica (medimos varias veces para evalluar la medida telomérica) y con los ratones la replicación es biológica (para que tengamos distintos).</a:t>
            </a:r>
            <a:endParaRPr b="0" lang="es-ES" sz="1000" spc="-1" strike="noStrike">
              <a:latin typeface="Arial"/>
            </a:endParaRPr>
          </a:p>
          <a:p>
            <a:r>
              <a:rPr b="0" lang="es-ES" sz="1000" spc="-1" strike="noStrike">
                <a:latin typeface="Arial"/>
              </a:rPr>
              <a:t>En ocasiones no podemos etiquetar si es técnica o biológica, pero es importante poder medirla y ver la variabilidad.</a:t>
            </a:r>
            <a:endParaRPr b="0" lang="es-ES" sz="1000" spc="-1" strike="noStrike">
              <a:latin typeface="Arial"/>
            </a:endParaRPr>
          </a:p>
          <a:p>
            <a:r>
              <a:rPr b="0" lang="es-ES" sz="1000" spc="-1" strike="noStrike">
                <a:latin typeface="Arial"/>
              </a:rPr>
              <a:t>Las células dentro de un raton deberían tener una medida similar.</a:t>
            </a:r>
            <a:endParaRPr b="0" lang="es-ES" sz="1000" spc="-1" strike="noStrike">
              <a:latin typeface="Arial"/>
            </a:endParaRPr>
          </a:p>
          <a:p>
            <a:r>
              <a:rPr b="0" lang="es-ES" sz="1000" spc="-1" strike="noStrike">
                <a:latin typeface="Arial"/>
              </a:rPr>
              <a:t>Pero entre los distintos ratones debería haber cierta variabilidad.</a:t>
            </a:r>
            <a:endParaRPr b="0" lang="es-ES" sz="1000" spc="-1" strike="noStrike">
              <a:latin typeface="Arial"/>
            </a:endParaRPr>
          </a:p>
          <a:p>
            <a:r>
              <a:rPr b="0" lang="es-ES" sz="1000" spc="-1" strike="noStrike">
                <a:latin typeface="Arial"/>
              </a:rPr>
              <a:t>Las medidas dependientes (muy repetidas) no se puede utilizar para el t-test, hay que tener en cuenta la jerarquía de dependencia entre las medidas que tenemos.</a:t>
            </a:r>
            <a:endParaRPr b="0" lang="es-ES" sz="1000" spc="-1" strike="noStrike">
              <a:latin typeface="Arial"/>
            </a:endParaRPr>
          </a:p>
          <a:p>
            <a:endParaRPr b="0" lang="es-ES" sz="1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216000" y="812520"/>
            <a:ext cx="7127280" cy="4008960"/>
          </a:xfrm>
          <a:prstGeom prst="rect">
            <a:avLst/>
          </a:prstGeom>
          <a:ln w="0">
            <a:noFill/>
          </a:ln>
        </p:spPr>
      </p:sp>
      <p:sp>
        <p:nvSpPr>
          <p:cNvPr id="57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Hay que entender q medidas son dependientes y podemos usar y cuales son independientes y no podemos usar para un test específico.</a:t>
            </a:r>
            <a:endParaRPr b="0" lang="es-ES" sz="1000" spc="-1" strike="noStrike">
              <a:latin typeface="Arial"/>
            </a:endParaRPr>
          </a:p>
          <a:p>
            <a:r>
              <a:rPr b="0" lang="es-ES" sz="1000" spc="-1" strike="noStrike">
                <a:latin typeface="Arial"/>
              </a:rPr>
              <a:t>Hay que poder cuantificar bien la variabilidad y poder compararla.</a:t>
            </a:r>
            <a:endParaRPr b="0" lang="es-ES" sz="1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216000" y="812520"/>
            <a:ext cx="7127280" cy="4008960"/>
          </a:xfrm>
          <a:prstGeom prst="rect">
            <a:avLst/>
          </a:prstGeom>
          <a:ln w="0">
            <a:noFill/>
          </a:ln>
        </p:spPr>
      </p:sp>
      <p:sp>
        <p:nvSpPr>
          <p:cNvPr id="57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Para saber que capas de replicación podemos meter y cuales no.</a:t>
            </a:r>
            <a:endParaRPr b="0" lang="es-ES" sz="1000" spc="-1" strike="noStrike">
              <a:latin typeface="Arial"/>
            </a:endParaRPr>
          </a:p>
          <a:p>
            <a:r>
              <a:rPr b="0" lang="es-ES" sz="1000" spc="-1" strike="noStrike">
                <a:latin typeface="Arial"/>
              </a:rPr>
              <a:t>Imaginemos que vamos a hacer un experimento de omicas en el q la expresion de un gen es 12.</a:t>
            </a:r>
            <a:endParaRPr b="0" lang="es-ES" sz="1000" spc="-1" strike="noStrike">
              <a:latin typeface="Arial"/>
            </a:endParaRPr>
          </a:p>
          <a:p>
            <a:r>
              <a:rPr b="0" lang="es-ES" sz="1000" spc="-1" strike="noStrike">
                <a:latin typeface="Arial"/>
              </a:rPr>
              <a:t>Tenemos por un lado dos tipos de variabilidad biológica (el animal (A) y la celula (C)). La variabilidad ceular es mayor que la animal. La variabilidad tecnica es menor. El total es 3.5</a:t>
            </a:r>
            <a:endParaRPr b="0" lang="es-ES" sz="1000" spc="-1" strike="noStrike">
              <a:latin typeface="Arial"/>
            </a:endParaRPr>
          </a:p>
          <a:p>
            <a:r>
              <a:rPr b="0" lang="es-ES" sz="1000" spc="-1" strike="noStrike">
                <a:latin typeface="Arial"/>
              </a:rPr>
              <a:t>Vemos que la variabilidad está expresada en 10. Hay más variabilidad en las replicas independientes (ratones y celulas) que a nivel tecnico.</a:t>
            </a:r>
            <a:endParaRPr b="0" lang="es-ES" sz="1000" spc="-1" strike="noStrike">
              <a:latin typeface="Arial"/>
            </a:endParaRPr>
          </a:p>
          <a:p>
            <a:r>
              <a:rPr b="0" lang="es-ES" sz="1000" spc="-1" strike="noStrike">
                <a:latin typeface="Arial"/>
              </a:rPr>
              <a:t>Ellos hicieron simulaciones cambiando el numero de animales, el num de celulas y el num de replicas tecnicas. Hacen 10mil asignaciones/combinaciones de max de 48 medidas (de 1 animal 48 celulas 1 replica tecnica, hasta 48 animales, 1 sola celula y sin replicas tecnicas). Abajo vemos como se agruparian esas 48 medidas.</a:t>
            </a:r>
            <a:endParaRPr b="0" lang="es-ES" sz="1000" spc="-1" strike="noStrike">
              <a:latin typeface="Arial"/>
            </a:endParaRPr>
          </a:p>
          <a:p>
            <a:r>
              <a:rPr b="0" lang="es-ES" sz="1000" spc="-1" strike="noStrike">
                <a:latin typeface="Arial"/>
              </a:rPr>
              <a:t>Es muy dificil estimar la variabilidad en los experimentos de ómicas, sobre todo cuando tenemos pocas réplicas. Puede pasar como en este caso, que tengamos una variabilidad super grande. O puede pasar que tengamos una variabilidad super peq, que causa muchos falsos positivos.</a:t>
            </a:r>
            <a:endParaRPr b="0" lang="es-ES" sz="1000" spc="-1" strike="noStrike">
              <a:latin typeface="Arial"/>
            </a:endParaRPr>
          </a:p>
          <a:p>
            <a:r>
              <a:rPr b="0" lang="es-ES" sz="1000" spc="-1" strike="noStrike">
                <a:latin typeface="Arial"/>
              </a:rPr>
              <a:t>A nivel de test estadístico, cuantos más animales tengamos para testar, más poder estadístico.</a:t>
            </a:r>
            <a:endParaRPr b="0" lang="es-ES" sz="1000" spc="-1" strike="noStrike">
              <a:latin typeface="Arial"/>
            </a:endParaRPr>
          </a:p>
          <a:p>
            <a:endParaRPr b="0" lang="es-ES" sz="1000" spc="-1" strike="noStrike">
              <a:latin typeface="Arial"/>
            </a:endParaRPr>
          </a:p>
          <a:p>
            <a:r>
              <a:rPr b="0" lang="es-ES" sz="1000" spc="-1" strike="noStrike">
                <a:latin typeface="Arial"/>
              </a:rPr>
              <a:t>Cuanto más animales mejor, el incremento de las células no cambia mucho los resultados.</a:t>
            </a:r>
            <a:endParaRPr b="0" lang="es-ES" sz="1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216000" y="812520"/>
            <a:ext cx="7127280" cy="4008960"/>
          </a:xfrm>
          <a:prstGeom prst="rect">
            <a:avLst/>
          </a:prstGeom>
          <a:ln w="0">
            <a:noFill/>
          </a:ln>
        </p:spPr>
      </p:sp>
      <p:sp>
        <p:nvSpPr>
          <p:cNvPr id="57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En experimentos con animales (porque con humanos es distinto) hay un número mágico que es 3. Porque de esta manera podemos comprar entre las 3 y ver si 1 de ellas se desvía de más.</a:t>
            </a:r>
            <a:endParaRPr b="0" lang="es-ES" sz="1000" spc="-1" strike="noStrike">
              <a:latin typeface="Arial"/>
            </a:endParaRPr>
          </a:p>
          <a:p>
            <a:r>
              <a:rPr b="0" lang="es-ES" sz="1000" spc="-1" strike="noStrike">
                <a:latin typeface="Arial"/>
              </a:rPr>
              <a:t>También desde un punto de vista estadístico, a más grande la t, el p-valor es más pequeño. Y pasando de 2 a 3 replicas podemos tener una t de al menos 4 para q la diferencia salga significativa. A medida que tenemos más se baja de forma más plateau, con lo cual aumentar a 4 o 5 las replicas biológicas no compensa el coste.</a:t>
            </a:r>
            <a:endParaRPr b="0" lang="es-ES" sz="1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216000" y="812520"/>
            <a:ext cx="7127280" cy="4008960"/>
          </a:xfrm>
          <a:prstGeom prst="rect">
            <a:avLst/>
          </a:prstGeom>
          <a:ln w="0">
            <a:noFill/>
          </a:ln>
        </p:spPr>
      </p:sp>
      <p:sp>
        <p:nvSpPr>
          <p:cNvPr id="57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En secuenciación, cuanto más secuenciemos mas caro. </a:t>
            </a:r>
            <a:endParaRPr b="0" lang="es-ES" sz="1000" spc="-1" strike="noStrike">
              <a:latin typeface="Arial"/>
            </a:endParaRPr>
          </a:p>
          <a:p>
            <a:r>
              <a:rPr b="0" lang="es-ES" sz="1000" spc="-1" strike="noStrike">
                <a:latin typeface="Arial"/>
              </a:rPr>
              <a:t>Lo importante es la replicación.</a:t>
            </a:r>
            <a:endParaRPr b="0" lang="es-ES" sz="1000" spc="-1" strike="noStrike">
              <a:latin typeface="Arial"/>
            </a:endParaRPr>
          </a:p>
          <a:p>
            <a:r>
              <a:rPr b="0" lang="es-ES" sz="1000" spc="-1" strike="noStrike">
                <a:latin typeface="Arial"/>
              </a:rPr>
              <a:t>En un punto las curvas se saturan, cn lo cual con 5 o 10 millones de reads es suficiente. Más numero de reads no mejora las métricas, pero lo que si lo hace es tener más replicas.</a:t>
            </a:r>
            <a:endParaRPr b="0" lang="es-ES" sz="1000" spc="-1" strike="noStrike">
              <a:latin typeface="Arial"/>
            </a:endParaRPr>
          </a:p>
          <a:p>
            <a:r>
              <a:rPr b="0" lang="es-ES" sz="1000" spc="-1" strike="noStrike">
                <a:latin typeface="Arial"/>
              </a:rPr>
              <a:t>Mas replicas mejor q mas cobertura.</a:t>
            </a:r>
            <a:endParaRPr b="0" lang="es-ES" sz="1000" spc="-1" strike="noStrike">
              <a:latin typeface="Arial"/>
            </a:endParaRPr>
          </a:p>
          <a:p>
            <a:endParaRPr b="0" lang="es-ES" sz="1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216000" y="812520"/>
            <a:ext cx="7127280" cy="4008960"/>
          </a:xfrm>
          <a:prstGeom prst="rect">
            <a:avLst/>
          </a:prstGeom>
          <a:ln w="0">
            <a:noFill/>
          </a:ln>
        </p:spPr>
      </p:sp>
      <p:sp>
        <p:nvSpPr>
          <p:cNvPr id="5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13 de mayo, presentaciones orales del ejercicio.</a:t>
            </a:r>
            <a:endParaRPr b="0" lang="es-ES" sz="1000" spc="-1" strike="noStrike">
              <a:latin typeface="Arial"/>
            </a:endParaRPr>
          </a:p>
          <a:p>
            <a:r>
              <a:rPr b="0" lang="es-ES" sz="1000" spc="-1" strike="noStrike">
                <a:latin typeface="Arial"/>
              </a:rPr>
              <a:t>Examen como en secuenciacion (0.5 de la nota)</a:t>
            </a:r>
            <a:endParaRPr b="0" lang="es-ES" sz="1000" spc="-1" strike="noStrike">
              <a:latin typeface="Arial"/>
            </a:endParaRPr>
          </a:p>
          <a:p>
            <a:r>
              <a:rPr b="0" lang="es-ES" sz="1000" spc="-1" strike="noStrike">
                <a:latin typeface="Arial"/>
              </a:rPr>
              <a:t>0.1 nota participación</a:t>
            </a:r>
            <a:endParaRPr b="0" lang="es-ES" sz="1000" spc="-1" strike="noStrike">
              <a:latin typeface="Arial"/>
            </a:endParaRPr>
          </a:p>
          <a:p>
            <a:r>
              <a:rPr b="0" lang="es-ES" sz="1000" spc="-1" strike="noStrike">
                <a:latin typeface="Arial"/>
              </a:rPr>
              <a:t>0.4 nota trabajo (2 trabajos – 20% cada uno)</a:t>
            </a:r>
            <a:endParaRPr b="0" lang="es-ES" sz="1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216000" y="812520"/>
            <a:ext cx="7127280" cy="4008960"/>
          </a:xfrm>
          <a:prstGeom prst="rect">
            <a:avLst/>
          </a:prstGeom>
          <a:ln w="0">
            <a:noFill/>
          </a:ln>
        </p:spPr>
      </p:sp>
      <p:sp>
        <p:nvSpPr>
          <p:cNvPr id="57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Aumentamos el num de indiv sin aumentar el coste.</a:t>
            </a:r>
            <a:endParaRPr b="0" lang="es-ES" sz="1000" spc="-1" strike="noStrike">
              <a:latin typeface="Arial"/>
            </a:endParaRPr>
          </a:p>
          <a:p>
            <a:r>
              <a:rPr b="0" lang="es-ES" sz="1000" spc="-1" strike="noStrike">
                <a:latin typeface="Arial"/>
              </a:rPr>
              <a:t>Cogemos 9 ratones, juntamos haciendo pooling 3 a 3, acabamos teniendo 3 replicas biológicas, pero de 9 animales.</a:t>
            </a:r>
            <a:endParaRPr b="0" lang="es-ES" sz="1000" spc="-1" strike="noStrike">
              <a:latin typeface="Arial"/>
            </a:endParaRPr>
          </a:p>
          <a:p>
            <a:r>
              <a:rPr b="0" lang="es-ES" sz="1000" spc="-1" strike="noStrike">
                <a:latin typeface="Arial"/>
              </a:rPr>
              <a:t>SI sabemos q nuestro proceso puede ser bastante variable entre animales, podemos hacer esto. Por ej. si sabemos que tenemos genes expresados muy distintas entre macho y hembras, solo con 3 nos quedamos muy cortos, porque va a haber mucha variabilidad, pero haciendo 9 o 12, mezclando machos y hembras.</a:t>
            </a:r>
            <a:endParaRPr b="0" lang="es-ES" sz="1000" spc="-1" strike="noStrike">
              <a:latin typeface="Arial"/>
            </a:endParaRPr>
          </a:p>
          <a:p>
            <a:r>
              <a:rPr b="0" lang="es-ES" sz="1000" spc="-1" strike="noStrike">
                <a:latin typeface="Arial"/>
              </a:rPr>
              <a:t>Con mezclas humanas esta desaconsejado completamente hacer esto, porq perdemos la info fenotípica y genotípica de cada individuo.</a:t>
            </a:r>
            <a:endParaRPr b="0" lang="es-ES" sz="1000" spc="-1" strike="noStrike">
              <a:latin typeface="Arial"/>
            </a:endParaRPr>
          </a:p>
          <a:p>
            <a:endParaRPr b="0" lang="es-ES" sz="1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216000" y="812520"/>
            <a:ext cx="7127280" cy="4008960"/>
          </a:xfrm>
          <a:prstGeom prst="rect">
            <a:avLst/>
          </a:prstGeom>
          <a:ln w="0">
            <a:noFill/>
          </a:ln>
        </p:spPr>
      </p:sp>
      <p:sp>
        <p:nvSpPr>
          <p:cNvPr id="58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Este paper utilizaba simulaciones para ver que lo mejor es tener cuantas más replicas biologicas mejor.</a:t>
            </a:r>
            <a:endParaRPr b="0" lang="es-ES" sz="1000" spc="-1" strike="noStrike">
              <a:latin typeface="Arial"/>
            </a:endParaRPr>
          </a:p>
          <a:p>
            <a:r>
              <a:rPr b="0" lang="es-ES" sz="1000" spc="-1" strike="noStrike">
                <a:latin typeface="Arial"/>
              </a:rPr>
              <a:t>Pooling es una buena idea. Pero intentemos mantener el num de replicas independientes lo más alto posible.</a:t>
            </a:r>
            <a:endParaRPr b="0" lang="es-ES" sz="1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216000" y="812520"/>
            <a:ext cx="7127280" cy="4008960"/>
          </a:xfrm>
          <a:prstGeom prst="rect">
            <a:avLst/>
          </a:prstGeom>
          <a:ln w="0">
            <a:noFill/>
          </a:ln>
        </p:spPr>
      </p:sp>
      <p:sp>
        <p:nvSpPr>
          <p:cNvPr id="58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La extraccion es un factor que introduce variabilidad.</a:t>
            </a:r>
            <a:endParaRPr b="0" lang="es-ES" sz="1000" spc="-1" strike="noStrike">
              <a:latin typeface="Arial"/>
            </a:endParaRPr>
          </a:p>
          <a:p>
            <a:r>
              <a:rPr b="0" lang="es-ES" sz="1000" spc="-1" strike="noStrike">
                <a:latin typeface="Arial"/>
              </a:rPr>
              <a:t>La secuenciacion mete muy poca variabilidad. Todo el proceso anterior si introduce variabilidad.</a:t>
            </a:r>
            <a:endParaRPr b="0" lang="es-ES" sz="1000" spc="-1" strike="noStrike">
              <a:latin typeface="Arial"/>
            </a:endParaRPr>
          </a:p>
          <a:p>
            <a:r>
              <a:rPr b="0" lang="es-ES" sz="1000" spc="-1" strike="noStrike">
                <a:latin typeface="Arial"/>
              </a:rPr>
              <a:t>Se sabe q la linea en la q se carga cada muestra en el CHIP introduce un poc de variabilidad.</a:t>
            </a:r>
            <a:endParaRPr b="0" lang="es-ES" sz="1000" spc="-1" strike="noStrike">
              <a:latin typeface="Arial"/>
            </a:endParaRPr>
          </a:p>
          <a:p>
            <a:r>
              <a:rPr b="0" lang="es-ES" sz="1000" spc="-1" strike="noStrike">
                <a:latin typeface="Arial"/>
              </a:rPr>
              <a:t>Hay variables biológicas q existen pero no suelen ser relevantes, pero las intentamos evitar. La camada por ej. genera esta variabilidad.</a:t>
            </a:r>
            <a:endParaRPr b="0" lang="es-ES" sz="1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216000" y="812520"/>
            <a:ext cx="7127280" cy="4008960"/>
          </a:xfrm>
          <a:prstGeom prst="rect">
            <a:avLst/>
          </a:prstGeom>
          <a:ln w="0">
            <a:noFill/>
          </a:ln>
        </p:spPr>
      </p:sp>
      <p:sp>
        <p:nvSpPr>
          <p:cNvPr id="58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ea typeface="Noto Sans CJK SC"/>
              </a:rPr>
              <a:t>El efecto de batch (la tanda). Si se hace la secuenciación en diferentes días, como en experimentos muy grandes. Hacer esto en distintas tandas tiene un efecto grande, como se ve en la imagen. El efecto de batch hace que magnifiquemos diferencias. Hay que controlarlo y hacer el experimento de manera apropiada. No meter las muestas de una </a:t>
            </a:r>
            <a:r>
              <a:rPr b="0" lang="es-ES" sz="1000" spc="-1" strike="noStrike">
                <a:latin typeface="Arial"/>
              </a:rPr>
              <a:t>misma condicion en el mismo batch.</a:t>
            </a:r>
            <a:endParaRPr b="0" lang="es-ES" sz="1000" spc="-1" strike="noStrike">
              <a:latin typeface="Arial"/>
            </a:endParaRPr>
          </a:p>
          <a:p>
            <a:r>
              <a:rPr b="0" lang="es-ES" sz="1000" spc="-1" strike="noStrike">
                <a:latin typeface="Arial"/>
              </a:rPr>
              <a:t>Se puede meter la variable del batch en el modelo estadístico. </a:t>
            </a:r>
            <a:endParaRPr b="0" lang="es-ES" sz="1000" spc="-1" strike="noStrike">
              <a:latin typeface="Arial"/>
            </a:endParaRPr>
          </a:p>
          <a:p>
            <a:r>
              <a:rPr b="0" lang="es-ES" sz="1000" spc="-1" strike="noStrike">
                <a:latin typeface="Arial"/>
              </a:rPr>
              <a:t>Otra manera es meter muestras repetidas en todos los batches. De esta manera se usan para calibrar el batch. Y hacer la normalización.</a:t>
            </a:r>
            <a:endParaRPr b="0" lang="es-ES" sz="1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216000" y="812520"/>
            <a:ext cx="7127280" cy="4008960"/>
          </a:xfrm>
          <a:prstGeom prst="rect">
            <a:avLst/>
          </a:prstGeom>
          <a:ln w="0">
            <a:noFill/>
          </a:ln>
        </p:spPr>
      </p:sp>
      <p:sp>
        <p:nvSpPr>
          <p:cNvPr id="5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El blocking es para minimizar el efecto de variables de tipo biológico o técnico que no nos interesan en nuestro experimento. Se puede hacer en el experimento en sí, o en el análisis estadístico.</a:t>
            </a:r>
            <a:endParaRPr b="0" lang="es-ES" sz="1000" spc="-1" strike="noStrike">
              <a:latin typeface="Arial"/>
            </a:endParaRPr>
          </a:p>
          <a:p>
            <a:r>
              <a:rPr b="0" lang="es-ES" sz="1000" spc="-1" strike="noStrike">
                <a:latin typeface="Arial"/>
              </a:rPr>
              <a:t>En la manera de arriba se hace para quitar el efecto de lineas del CHIP.</a:t>
            </a:r>
            <a:endParaRPr b="0" lang="es-ES" sz="1000" spc="-1" strike="noStrike">
              <a:latin typeface="Arial"/>
            </a:endParaRPr>
          </a:p>
          <a:p>
            <a:r>
              <a:rPr b="0" lang="es-ES" sz="1000" spc="-1" strike="noStrike">
                <a:latin typeface="Arial"/>
              </a:rPr>
              <a:t>Haciendo un balanced blocking design podemos reducir la variabilidad por efecto de linea.</a:t>
            </a:r>
            <a:endParaRPr b="0" lang="es-ES" sz="1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216000" y="812520"/>
            <a:ext cx="7127280" cy="4008960"/>
          </a:xfrm>
          <a:prstGeom prst="rect">
            <a:avLst/>
          </a:prstGeom>
          <a:ln w="0">
            <a:noFill/>
          </a:ln>
        </p:spPr>
      </p:sp>
      <p:sp>
        <p:nvSpPr>
          <p:cNvPr id="58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Todo esto se basa en la randomización, hay que coger todo, para que sea representativo de la población. Si cogemos todos los ratones de la misma camada, no es tan real como cogerlos de distintas. </a:t>
            </a:r>
            <a:endParaRPr b="0" lang="es-ES" sz="1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216000" y="812520"/>
            <a:ext cx="7127280" cy="4008960"/>
          </a:xfrm>
          <a:prstGeom prst="rect">
            <a:avLst/>
          </a:prstGeom>
          <a:ln w="0">
            <a:noFill/>
          </a:ln>
        </p:spPr>
      </p:sp>
      <p:sp>
        <p:nvSpPr>
          <p:cNvPr id="59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Case 1: usar todos, cada uno por separado.</a:t>
            </a:r>
            <a:endParaRPr b="0" lang="es-ES" sz="1000" spc="-1" strike="noStrike">
              <a:latin typeface="Arial"/>
            </a:endParaRPr>
          </a:p>
          <a:p>
            <a:r>
              <a:rPr b="0" lang="es-ES" sz="1000" spc="-1" strike="noStrike">
                <a:latin typeface="Arial"/>
              </a:rPr>
              <a:t>Case 2: Hacemos poor de 2 en 2 juntando camadas, pero manteniendo esa información.</a:t>
            </a:r>
            <a:endParaRPr b="0" lang="es-ES" sz="1000" spc="-1" strike="noStrike">
              <a:latin typeface="Arial"/>
            </a:endParaRPr>
          </a:p>
          <a:p>
            <a:r>
              <a:rPr b="0" lang="es-ES" sz="1000" spc="-1" strike="noStrike">
                <a:latin typeface="Arial"/>
              </a:rPr>
              <a:t>Caso 3: Elegir solo 3 camadas al azar e ignorar la camada 5. Para no meter un numero de replicas diferentes, para no afectar la variabilidad.</a:t>
            </a:r>
            <a:endParaRPr b="0" lang="es-ES" sz="1000" spc="-1" strike="noStrike">
              <a:latin typeface="Arial"/>
            </a:endParaRPr>
          </a:p>
          <a:p>
            <a:r>
              <a:rPr b="0" lang="es-ES" sz="1000" spc="-1" strike="noStrike">
                <a:latin typeface="Arial"/>
              </a:rPr>
              <a:t>Caso 4: Al no haber efecto de camada podemos coger 6 y 6 y hacer un pool de 2 en 2. </a:t>
            </a:r>
            <a:endParaRPr b="0" lang="es-ES" sz="1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216000" y="812520"/>
            <a:ext cx="7127280" cy="4008960"/>
          </a:xfrm>
          <a:prstGeom prst="rect">
            <a:avLst/>
          </a:prstGeom>
          <a:ln w="0">
            <a:noFill/>
          </a:ln>
        </p:spPr>
      </p:sp>
      <p:sp>
        <p:nvSpPr>
          <p:cNvPr id="5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Coger los grupos de numeros iguales 10/10/10/10. 5 placebo 5 droga.</a:t>
            </a:r>
            <a:endParaRPr b="0" lang="es-ES" sz="1000" spc="-1" strike="noStrike">
              <a:latin typeface="Arial"/>
            </a:endParaRPr>
          </a:p>
          <a:p>
            <a:r>
              <a:rPr b="0" lang="es-ES" sz="1000" spc="-1" strike="noStrike">
                <a:latin typeface="Arial"/>
              </a:rPr>
              <a:t>Cogemos un numero variado de individuo para cada tanda (run).</a:t>
            </a:r>
            <a:endParaRPr b="0" lang="es-ES" sz="1000" spc="-1" strike="noStrike">
              <a:latin typeface="Arial"/>
            </a:endParaRPr>
          </a:p>
          <a:p>
            <a:endParaRPr b="0" lang="es-ES" sz="1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216000" y="812520"/>
            <a:ext cx="7127280" cy="4008960"/>
          </a:xfrm>
          <a:prstGeom prst="rect">
            <a:avLst/>
          </a:prstGeom>
          <a:ln w="0">
            <a:noFill/>
          </a:ln>
        </p:spPr>
      </p:sp>
      <p:sp>
        <p:nvSpPr>
          <p:cNvPr id="55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Empezamos con el Transcriptoma. A nivel bioinformático, el MicroRNA es igual que el RNA. Con lo cual no lo daremos en detalle.</a:t>
            </a:r>
            <a:endParaRPr b="0" lang="es-ES" sz="1000" spc="-1" strike="noStrike">
              <a:latin typeface="Arial"/>
            </a:endParaRPr>
          </a:p>
          <a:p>
            <a:endParaRPr b="0" lang="es-ES" sz="1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216000" y="812520"/>
            <a:ext cx="7127280" cy="4008960"/>
          </a:xfrm>
          <a:prstGeom prst="rect">
            <a:avLst/>
          </a:prstGeom>
          <a:ln w="0">
            <a:noFill/>
          </a:ln>
        </p:spPr>
      </p:sp>
      <p:sp>
        <p:nvSpPr>
          <p:cNvPr id="55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Todas las tecnicas son complementarias, con una sola no obtenemos las respuestas.</a:t>
            </a:r>
            <a:endParaRPr b="0" lang="es-ES" sz="1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216000" y="812520"/>
            <a:ext cx="7127280" cy="4008960"/>
          </a:xfrm>
          <a:prstGeom prst="rect">
            <a:avLst/>
          </a:prstGeom>
          <a:ln w="0">
            <a:noFill/>
          </a:ln>
        </p:spPr>
      </p:sp>
      <p:sp>
        <p:nvSpPr>
          <p:cNvPr id="55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A nivel tecnológico, se usa secuenciación sobre todo en Genómica y Transcriptómica, ahora tmb se usa en proteomica (se cuantifican las prot, secuenciando los anticuerpos que se pegan a estas, y está teniendo mucha aceptación porque es muy escalable, OLINK y SOMALOGIC)</a:t>
            </a:r>
            <a:endParaRPr b="0" lang="es-ES" sz="1000" spc="-1" strike="noStrike">
              <a:latin typeface="Arial"/>
            </a:endParaRPr>
          </a:p>
          <a:p>
            <a:r>
              <a:rPr b="0" lang="es-ES" sz="1000" spc="-1" strike="noStrike">
                <a:latin typeface="Arial"/>
              </a:rPr>
              <a:t>En el curso veremos el análisis de proteoma y metaboloma con espectrometría de masas.</a:t>
            </a:r>
            <a:endParaRPr b="0" lang="es-ES" sz="1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216000" y="812520"/>
            <a:ext cx="7127280" cy="4008960"/>
          </a:xfrm>
          <a:prstGeom prst="rect">
            <a:avLst/>
          </a:prstGeom>
          <a:ln w="0">
            <a:noFill/>
          </a:ln>
        </p:spPr>
      </p:sp>
      <p:sp>
        <p:nvSpPr>
          <p:cNvPr id="55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La pipeline empieza con la pregunta biológica. Es importante tener una preg clara. Esta preg va a guiar la definicion de la tecnología o la plataforma que vamos a usar. En funcion de donde queremos hacer el experimento. Importante que no sea la tecnología la que nos guíe… Elegir la tecnica en funcion de lo que tiene más sentido a nivel biológico.</a:t>
            </a:r>
            <a:endParaRPr b="0" lang="es-ES" sz="1000" spc="-1" strike="noStrike">
              <a:latin typeface="Arial"/>
            </a:endParaRPr>
          </a:p>
          <a:p>
            <a:r>
              <a:rPr b="0" lang="es-ES" sz="1000" spc="-1" strike="noStrike">
                <a:latin typeface="Arial"/>
              </a:rPr>
              <a:t>Diseño experimental.</a:t>
            </a:r>
            <a:endParaRPr b="0" lang="es-ES" sz="1000" spc="-1" strike="noStrike">
              <a:latin typeface="Arial"/>
            </a:endParaRPr>
          </a:p>
          <a:p>
            <a:r>
              <a:rPr b="0" lang="es-ES" sz="1000" spc="-1" strike="noStrike">
                <a:latin typeface="Arial"/>
              </a:rPr>
              <a:t>Planteamiento del experimento, etc</a:t>
            </a:r>
            <a:endParaRPr b="0" lang="es-ES" sz="1000" spc="-1" strike="noStrike">
              <a:latin typeface="Arial"/>
            </a:endParaRPr>
          </a:p>
          <a:p>
            <a:r>
              <a:rPr b="0" lang="es-ES" sz="1000" spc="-1" strike="noStrike">
                <a:latin typeface="Arial"/>
              </a:rPr>
              <a:t>Analisis de datos (las app mas comunes son id. de genes expresados, cluster analysis, reversed engineering methods)</a:t>
            </a:r>
            <a:endParaRPr b="0" lang="es-ES" sz="1000" spc="-1" strike="noStrike">
              <a:latin typeface="Arial"/>
            </a:endParaRPr>
          </a:p>
          <a:p>
            <a:r>
              <a:rPr b="0" lang="es-ES" sz="1000" spc="-1" strike="noStrike">
                <a:latin typeface="Arial"/>
              </a:rPr>
              <a:t>Estandarizacion y almacenamiento de datos (para transcriptomica tenemos la base de datos GEO &gt; familiarizarnos con ella porque tendremos que buscar en ella un dataset y analizarlo para el ejercicio práctico). </a:t>
            </a:r>
            <a:endParaRPr b="0" lang="es-ES" sz="1000" spc="-1" strike="noStrike">
              <a:latin typeface="Arial"/>
            </a:endParaRPr>
          </a:p>
          <a:p>
            <a:r>
              <a:rPr b="0" lang="es-ES" sz="1000" spc="-1" strike="noStrike">
                <a:latin typeface="Arial"/>
              </a:rPr>
              <a:t>Interpretación biológica. Es importante finalizar el análisis con una interpretación.</a:t>
            </a:r>
            <a:endParaRPr b="0" lang="es-ES" sz="1000" spc="-1" strike="noStrike">
              <a:latin typeface="Arial"/>
            </a:endParaRPr>
          </a:p>
          <a:p>
            <a:endParaRPr b="0" lang="es-ES" sz="1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216000" y="812520"/>
            <a:ext cx="7127280" cy="4008960"/>
          </a:xfrm>
          <a:prstGeom prst="rect">
            <a:avLst/>
          </a:prstGeom>
          <a:ln w="0">
            <a:noFill/>
          </a:ln>
        </p:spPr>
      </p:sp>
      <p:sp>
        <p:nvSpPr>
          <p:cNvPr id="56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S" sz="1000" spc="-1" strike="noStrike">
                <a:latin typeface="Arial"/>
              </a:rPr>
              <a:t>Hablaremos de expresión génica, de trascritos, proteínas y metabolitos.</a:t>
            </a:r>
            <a:endParaRPr b="0" lang="es-ES" sz="1000" spc="-1" strike="noStrike">
              <a:latin typeface="Arial"/>
            </a:endParaRPr>
          </a:p>
          <a:p>
            <a:r>
              <a:rPr b="0" lang="es-ES" sz="1000" spc="-1" strike="noStrike">
                <a:latin typeface="Arial"/>
              </a:rPr>
              <a:t>Utilizaremos ciertos principios para disminuir el coste y a la vez extraer la mayor la información posible.</a:t>
            </a:r>
            <a:endParaRPr b="0" lang="es-ES" sz="1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0E700F2-17F8-47E5-931B-E71D8C522C09}" type="slidenum">
              <a:t>&lt;#&gt;</a:t>
            </a:fld>
          </a:p>
        </p:txBody>
      </p:sp>
      <p:sp>
        <p:nvSpPr>
          <p:cNvPr id="4" name="PlaceHolder 3"/>
          <p:cNvSpPr>
            <a:spLocks noGrp="1"/>
          </p:cNvSpPr>
          <p:nvPr>
            <p:ph type="dt" idx="1"/>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3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0EB7C56-8205-4780-A0FE-F585D42941E5}" type="slidenum">
              <a:t>&lt;#&gt;</a:t>
            </a:fld>
          </a:p>
        </p:txBody>
      </p:sp>
      <p:sp>
        <p:nvSpPr>
          <p:cNvPr id="7" name="PlaceHolder 6"/>
          <p:cNvSpPr>
            <a:spLocks noGrp="1"/>
          </p:cNvSpPr>
          <p:nvPr>
            <p:ph type="dt" idx="1"/>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3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F0A72B6-E485-459C-915E-D78BD51349FE}" type="slidenum">
              <a:t>&lt;#&gt;</a:t>
            </a:fld>
          </a:p>
        </p:txBody>
      </p:sp>
      <p:sp>
        <p:nvSpPr>
          <p:cNvPr id="9" name="PlaceHolder 8"/>
          <p:cNvSpPr>
            <a:spLocks noGrp="1"/>
          </p:cNvSpPr>
          <p:nvPr>
            <p:ph type="dt" idx="1"/>
          </p:nvPr>
        </p:nvSpPr>
        <p:spPr/>
        <p:txBody>
          <a:bodyPr/>
          <a:p>
            <a:r>
              <a:rPr lang="es-E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4C4D60E-76ED-4BA0-BE11-267C99FE4E26}" type="slidenum">
              <a:t>&lt;#&gt;</a:t>
            </a:fld>
          </a:p>
        </p:txBody>
      </p:sp>
      <p:sp>
        <p:nvSpPr>
          <p:cNvPr id="11" name="PlaceHolder 10"/>
          <p:cNvSpPr>
            <a:spLocks noGrp="1"/>
          </p:cNvSpPr>
          <p:nvPr>
            <p:ph type="dt" idx="1"/>
          </p:nvPr>
        </p:nvSpPr>
        <p:spPr/>
        <p:txBody>
          <a:bodyPr/>
          <a:p>
            <a:r>
              <a:rPr lang="es-E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35D5A26-3CAE-413B-955D-4CBF70D1A5D3}" type="slidenum">
              <a:t>&lt;#&gt;</a:t>
            </a:fld>
          </a:p>
        </p:txBody>
      </p:sp>
      <p:sp>
        <p:nvSpPr>
          <p:cNvPr id="4" name="PlaceHolder 3"/>
          <p:cNvSpPr>
            <a:spLocks noGrp="1"/>
          </p:cNvSpPr>
          <p:nvPr>
            <p:ph type="dt" idx="4"/>
          </p:nvPr>
        </p:nvSpPr>
        <p:spPr/>
        <p:txBody>
          <a:bodyPr/>
          <a:p>
            <a:r>
              <a:rPr lang="es-E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5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E7EA801-D122-48B3-80A7-1477E9E1861B}" type="slidenum">
              <a:t>&lt;#&gt;</a:t>
            </a:fld>
          </a:p>
        </p:txBody>
      </p:sp>
      <p:sp>
        <p:nvSpPr>
          <p:cNvPr id="6" name="PlaceHolder 5"/>
          <p:cNvSpPr>
            <a:spLocks noGrp="1"/>
          </p:cNvSpPr>
          <p:nvPr>
            <p:ph type="dt" idx="4"/>
          </p:nvPr>
        </p:nvSpPr>
        <p:spPr/>
        <p:txBody>
          <a:bodyPr/>
          <a:p>
            <a:r>
              <a:rPr lang="es-E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5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7BF51DC-EB4E-4F88-99AF-AFF4C0C4BC63}" type="slidenum">
              <a:t>&lt;#&gt;</a:t>
            </a:fld>
          </a:p>
        </p:txBody>
      </p:sp>
      <p:sp>
        <p:nvSpPr>
          <p:cNvPr id="6" name="PlaceHolder 5"/>
          <p:cNvSpPr>
            <a:spLocks noGrp="1"/>
          </p:cNvSpPr>
          <p:nvPr>
            <p:ph type="dt" idx="4"/>
          </p:nvPr>
        </p:nvSpPr>
        <p:spPr/>
        <p:txBody>
          <a:bodyPr/>
          <a:p>
            <a:r>
              <a:rPr lang="es-E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49CB1E8-5B25-48A4-855E-FAAB9E36DBBB}" type="slidenum">
              <a:t>&lt;#&gt;</a:t>
            </a:fld>
          </a:p>
        </p:txBody>
      </p:sp>
      <p:sp>
        <p:nvSpPr>
          <p:cNvPr id="7" name="PlaceHolder 6"/>
          <p:cNvSpPr>
            <a:spLocks noGrp="1"/>
          </p:cNvSpPr>
          <p:nvPr>
            <p:ph type="dt" idx="4"/>
          </p:nvPr>
        </p:nvSpPr>
        <p:spPr/>
        <p:txBody>
          <a:bodyPr/>
          <a:p>
            <a:r>
              <a:rPr lang="es-E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22D50B4-519B-4D26-9123-F60D8F6DEACD}" type="slidenum">
              <a:t>&lt;#&gt;</a:t>
            </a:fld>
          </a:p>
        </p:txBody>
      </p:sp>
      <p:sp>
        <p:nvSpPr>
          <p:cNvPr id="5" name="PlaceHolder 4"/>
          <p:cNvSpPr>
            <a:spLocks noGrp="1"/>
          </p:cNvSpPr>
          <p:nvPr>
            <p:ph type="dt" idx="4"/>
          </p:nvPr>
        </p:nvSpPr>
        <p:spPr/>
        <p:txBody>
          <a:bodyPr/>
          <a:p>
            <a:r>
              <a:rPr lang="es-E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576000" y="729720"/>
            <a:ext cx="11029320" cy="4580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B5DB873-8514-48BF-A342-962426169AA6}" type="slidenum">
              <a:t>&lt;#&gt;</a:t>
            </a:fld>
          </a:p>
        </p:txBody>
      </p:sp>
      <p:sp>
        <p:nvSpPr>
          <p:cNvPr id="5" name="PlaceHolder 4"/>
          <p:cNvSpPr>
            <a:spLocks noGrp="1"/>
          </p:cNvSpPr>
          <p:nvPr>
            <p:ph type="dt" idx="4"/>
          </p:nvPr>
        </p:nvSpPr>
        <p:spPr/>
        <p:txBody>
          <a:bodyPr/>
          <a:p>
            <a:r>
              <a:rPr lang="es-E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A9C04EF-3B06-4801-9428-66320CCBFC58}" type="slidenum">
              <a:t>&lt;#&gt;</a:t>
            </a:fld>
          </a:p>
        </p:txBody>
      </p:sp>
      <p:sp>
        <p:nvSpPr>
          <p:cNvPr id="8" name="PlaceHolder 7"/>
          <p:cNvSpPr>
            <a:spLocks noGrp="1"/>
          </p:cNvSpPr>
          <p:nvPr>
            <p:ph type="dt" idx="4"/>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D13880D-D232-40F1-9B9F-76198AB01DD6}"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4544B34-8816-482F-998B-23F0B50B297E}" type="slidenum">
              <a:t>&lt;#&gt;</a:t>
            </a:fld>
          </a:p>
        </p:txBody>
      </p:sp>
      <p:sp>
        <p:nvSpPr>
          <p:cNvPr id="8" name="PlaceHolder 7"/>
          <p:cNvSpPr>
            <a:spLocks noGrp="1"/>
          </p:cNvSpPr>
          <p:nvPr>
            <p:ph type="dt" idx="4"/>
          </p:nvPr>
        </p:nvSpPr>
        <p:spPr/>
        <p:txBody>
          <a:bodyPr/>
          <a:p>
            <a:r>
              <a:rPr lang="es-E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A4970C4-4FF8-4B66-9C11-5113FF0BD971}" type="slidenum">
              <a:t>&lt;#&gt;</a:t>
            </a:fld>
          </a:p>
        </p:txBody>
      </p:sp>
      <p:sp>
        <p:nvSpPr>
          <p:cNvPr id="8" name="PlaceHolder 7"/>
          <p:cNvSpPr>
            <a:spLocks noGrp="1"/>
          </p:cNvSpPr>
          <p:nvPr>
            <p:ph type="dt" idx="4"/>
          </p:nvPr>
        </p:nvSpPr>
        <p:spPr/>
        <p:txBody>
          <a:bodyPr/>
          <a:p>
            <a:r>
              <a:rPr lang="es-E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7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AB5B860-D2D6-4130-8E8A-4DEDAB182C9A}" type="slidenum">
              <a:t>&lt;#&gt;</a:t>
            </a:fld>
          </a:p>
        </p:txBody>
      </p:sp>
      <p:sp>
        <p:nvSpPr>
          <p:cNvPr id="7" name="PlaceHolder 6"/>
          <p:cNvSpPr>
            <a:spLocks noGrp="1"/>
          </p:cNvSpPr>
          <p:nvPr>
            <p:ph type="dt" idx="4"/>
          </p:nvPr>
        </p:nvSpPr>
        <p:spPr/>
        <p:txBody>
          <a:bodyPr/>
          <a:p>
            <a:r>
              <a:rPr lang="es-E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1ADC4ED-53F4-40A1-A9FC-65FA890A387A}" type="slidenum">
              <a:t>&lt;#&gt;</a:t>
            </a:fld>
          </a:p>
        </p:txBody>
      </p:sp>
      <p:sp>
        <p:nvSpPr>
          <p:cNvPr id="9" name="PlaceHolder 8"/>
          <p:cNvSpPr>
            <a:spLocks noGrp="1"/>
          </p:cNvSpPr>
          <p:nvPr>
            <p:ph type="dt" idx="4"/>
          </p:nvPr>
        </p:nvSpPr>
        <p:spPr/>
        <p:txBody>
          <a:bodyPr/>
          <a:p>
            <a:r>
              <a:rPr lang="es-E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8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8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324304C4-653E-43EE-A596-4C2E1D3DDA52}" type="slidenum">
              <a:t>&lt;#&gt;</a:t>
            </a:fld>
          </a:p>
        </p:txBody>
      </p:sp>
      <p:sp>
        <p:nvSpPr>
          <p:cNvPr id="11" name="PlaceHolder 10"/>
          <p:cNvSpPr>
            <a:spLocks noGrp="1"/>
          </p:cNvSpPr>
          <p:nvPr>
            <p:ph type="dt" idx="4"/>
          </p:nvPr>
        </p:nvSpPr>
        <p:spPr/>
        <p:txBody>
          <a:bodyPr/>
          <a:p>
            <a:r>
              <a:rPr lang="es-E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75F3DC6D-5728-41DD-AB7C-956B6CF8F535}" type="slidenum">
              <a:t>&lt;#&gt;</a:t>
            </a:fld>
          </a:p>
        </p:txBody>
      </p:sp>
      <p:sp>
        <p:nvSpPr>
          <p:cNvPr id="4" name="PlaceHolder 3"/>
          <p:cNvSpPr>
            <a:spLocks noGrp="1"/>
          </p:cNvSpPr>
          <p:nvPr>
            <p:ph type="dt" idx="7"/>
          </p:nvPr>
        </p:nvSpPr>
        <p:spPr/>
        <p:txBody>
          <a:bodyPr/>
          <a:p>
            <a:r>
              <a:rPr lang="es-E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9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532D27A5-F825-41DB-B075-88ED0FC169F8}" type="slidenum">
              <a:t>&lt;#&gt;</a:t>
            </a:fld>
          </a:p>
        </p:txBody>
      </p:sp>
      <p:sp>
        <p:nvSpPr>
          <p:cNvPr id="6" name="PlaceHolder 5"/>
          <p:cNvSpPr>
            <a:spLocks noGrp="1"/>
          </p:cNvSpPr>
          <p:nvPr>
            <p:ph type="dt" idx="7"/>
          </p:nvPr>
        </p:nvSpPr>
        <p:spPr/>
        <p:txBody>
          <a:bodyPr/>
          <a:p>
            <a:r>
              <a:rPr lang="es-E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0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886BF909-F9BE-4B97-8EBE-CDAA1A375646}" type="slidenum">
              <a:t>&lt;#&gt;</a:t>
            </a:fld>
          </a:p>
        </p:txBody>
      </p:sp>
      <p:sp>
        <p:nvSpPr>
          <p:cNvPr id="6" name="PlaceHolder 5"/>
          <p:cNvSpPr>
            <a:spLocks noGrp="1"/>
          </p:cNvSpPr>
          <p:nvPr>
            <p:ph type="dt" idx="7"/>
          </p:nvPr>
        </p:nvSpPr>
        <p:spPr/>
        <p:txBody>
          <a:bodyPr/>
          <a:p>
            <a:r>
              <a:rPr lang="es-E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2B096569-89F1-41A7-97F7-EF48D349FC17}" type="slidenum">
              <a:t>&lt;#&gt;</a:t>
            </a:fld>
          </a:p>
        </p:txBody>
      </p:sp>
      <p:sp>
        <p:nvSpPr>
          <p:cNvPr id="7" name="PlaceHolder 6"/>
          <p:cNvSpPr>
            <a:spLocks noGrp="1"/>
          </p:cNvSpPr>
          <p:nvPr>
            <p:ph type="dt" idx="7"/>
          </p:nvPr>
        </p:nvSpPr>
        <p:spPr/>
        <p:txBody>
          <a:bodyPr/>
          <a:p>
            <a:r>
              <a:rPr lang="es-E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3D8E63EC-5E61-4201-A232-EE9FE94EC176}" type="slidenum">
              <a:t>&lt;#&gt;</a:t>
            </a:fld>
          </a:p>
        </p:txBody>
      </p:sp>
      <p:sp>
        <p:nvSpPr>
          <p:cNvPr id="5" name="PlaceHolder 4"/>
          <p:cNvSpPr>
            <a:spLocks noGrp="1"/>
          </p:cNvSpPr>
          <p:nvPr>
            <p:ph type="dt" idx="7"/>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294E873-8635-47E1-AAC6-B524D1A6DA7F}"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576000" y="729720"/>
            <a:ext cx="11029320" cy="4580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3901719-7026-4BCA-A418-9235E405DA7B}" type="slidenum">
              <a:t>&lt;#&gt;</a:t>
            </a:fld>
          </a:p>
        </p:txBody>
      </p:sp>
      <p:sp>
        <p:nvSpPr>
          <p:cNvPr id="5" name="PlaceHolder 4"/>
          <p:cNvSpPr>
            <a:spLocks noGrp="1"/>
          </p:cNvSpPr>
          <p:nvPr>
            <p:ph type="dt" idx="7"/>
          </p:nvPr>
        </p:nvSpPr>
        <p:spPr/>
        <p:txBody>
          <a:bodyPr/>
          <a:p>
            <a:r>
              <a:rPr lang="es-E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85CB1B7-3AEE-456E-9E5B-879692A35C1C}" type="slidenum">
              <a:t>&lt;#&gt;</a:t>
            </a:fld>
          </a:p>
        </p:txBody>
      </p:sp>
      <p:sp>
        <p:nvSpPr>
          <p:cNvPr id="8" name="PlaceHolder 7"/>
          <p:cNvSpPr>
            <a:spLocks noGrp="1"/>
          </p:cNvSpPr>
          <p:nvPr>
            <p:ph type="dt" idx="7"/>
          </p:nvPr>
        </p:nvSpPr>
        <p:spPr/>
        <p:txBody>
          <a:bodyPr/>
          <a:p>
            <a:r>
              <a:rPr lang="es-E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1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99C3FAF-F7A5-4ED9-BEBA-25F30CDCEE95}" type="slidenum">
              <a:t>&lt;#&gt;</a:t>
            </a:fld>
          </a:p>
        </p:txBody>
      </p:sp>
      <p:sp>
        <p:nvSpPr>
          <p:cNvPr id="8" name="PlaceHolder 7"/>
          <p:cNvSpPr>
            <a:spLocks noGrp="1"/>
          </p:cNvSpPr>
          <p:nvPr>
            <p:ph type="dt" idx="7"/>
          </p:nvPr>
        </p:nvSpPr>
        <p:spPr/>
        <p:txBody>
          <a:bodyPr/>
          <a:p>
            <a:r>
              <a:rPr lang="es-E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BE8611C2-92EA-4979-8C3F-6BBE534A5D3E}" type="slidenum">
              <a:t>&lt;#&gt;</a:t>
            </a:fld>
          </a:p>
        </p:txBody>
      </p:sp>
      <p:sp>
        <p:nvSpPr>
          <p:cNvPr id="8" name="PlaceHolder 7"/>
          <p:cNvSpPr>
            <a:spLocks noGrp="1"/>
          </p:cNvSpPr>
          <p:nvPr>
            <p:ph type="dt" idx="7"/>
          </p:nvPr>
        </p:nvSpPr>
        <p:spPr/>
        <p:txBody>
          <a:bodyPr/>
          <a:p>
            <a:r>
              <a:rPr lang="es-E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1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2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D9969570-C3F4-4414-84BB-C8E5ECFEF13E}" type="slidenum">
              <a:t>&lt;#&gt;</a:t>
            </a:fld>
          </a:p>
        </p:txBody>
      </p:sp>
      <p:sp>
        <p:nvSpPr>
          <p:cNvPr id="7" name="PlaceHolder 6"/>
          <p:cNvSpPr>
            <a:spLocks noGrp="1"/>
          </p:cNvSpPr>
          <p:nvPr>
            <p:ph type="dt" idx="7"/>
          </p:nvPr>
        </p:nvSpPr>
        <p:spPr/>
        <p:txBody>
          <a:bodyPr/>
          <a:p>
            <a:r>
              <a:rPr lang="es-E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48E925A8-9241-491D-94D1-7469C5E6C303}" type="slidenum">
              <a:t>&lt;#&gt;</a:t>
            </a:fld>
          </a:p>
        </p:txBody>
      </p:sp>
      <p:sp>
        <p:nvSpPr>
          <p:cNvPr id="9" name="PlaceHolder 8"/>
          <p:cNvSpPr>
            <a:spLocks noGrp="1"/>
          </p:cNvSpPr>
          <p:nvPr>
            <p:ph type="dt" idx="7"/>
          </p:nvPr>
        </p:nvSpPr>
        <p:spPr/>
        <p:txBody>
          <a:bodyPr/>
          <a:p>
            <a:r>
              <a:rPr lang="es-E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2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2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2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3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3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3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5895DB36-A15E-4A9D-9F1F-3A642C0E4578}" type="slidenum">
              <a:t>&lt;#&gt;</a:t>
            </a:fld>
          </a:p>
        </p:txBody>
      </p:sp>
      <p:sp>
        <p:nvSpPr>
          <p:cNvPr id="11" name="PlaceHolder 10"/>
          <p:cNvSpPr>
            <a:spLocks noGrp="1"/>
          </p:cNvSpPr>
          <p:nvPr>
            <p:ph type="dt" idx="7"/>
          </p:nvPr>
        </p:nvSpPr>
        <p:spPr/>
        <p:txBody>
          <a:bodyPr/>
          <a:p>
            <a:r>
              <a:rPr lang="es-E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12CF4CE-E607-4132-BF03-77ED499DE9E3}" type="slidenum">
              <a:t>&lt;#&gt;</a:t>
            </a:fld>
          </a:p>
        </p:txBody>
      </p:sp>
      <p:sp>
        <p:nvSpPr>
          <p:cNvPr id="4" name="PlaceHolder 3"/>
          <p:cNvSpPr>
            <a:spLocks noGrp="1"/>
          </p:cNvSpPr>
          <p:nvPr>
            <p:ph type="dt" idx="10"/>
          </p:nvPr>
        </p:nvSpPr>
        <p:spPr/>
        <p:txBody>
          <a:bodyPr/>
          <a:p>
            <a:r>
              <a:rPr lang="es-E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7E6D969-5502-49F6-BB7B-F31D9219D229}" type="slidenum">
              <a:t>&lt;#&gt;</a:t>
            </a:fld>
          </a:p>
        </p:txBody>
      </p:sp>
      <p:sp>
        <p:nvSpPr>
          <p:cNvPr id="6" name="PlaceHolder 5"/>
          <p:cNvSpPr>
            <a:spLocks noGrp="1"/>
          </p:cNvSpPr>
          <p:nvPr>
            <p:ph type="dt" idx="10"/>
          </p:nvPr>
        </p:nvSpPr>
        <p:spPr/>
        <p:txBody>
          <a:bodyPr/>
          <a:p>
            <a:r>
              <a:rPr lang="es-E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D284596-CCE3-4A29-AFE3-36F2C0EF4613}" type="slidenum">
              <a:t>&lt;#&gt;</a:t>
            </a:fld>
          </a:p>
        </p:txBody>
      </p:sp>
      <p:sp>
        <p:nvSpPr>
          <p:cNvPr id="6" name="PlaceHolder 5"/>
          <p:cNvSpPr>
            <a:spLocks noGrp="1"/>
          </p:cNvSpPr>
          <p:nvPr>
            <p:ph type="dt" idx="10"/>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F5885E5-DA5F-4BBE-BEFA-2CE57FC4A47B}" type="slidenum">
              <a:t>&lt;#&gt;</a:t>
            </a:fld>
          </a:p>
        </p:txBody>
      </p:sp>
      <p:sp>
        <p:nvSpPr>
          <p:cNvPr id="7" name="PlaceHolder 6"/>
          <p:cNvSpPr>
            <a:spLocks noGrp="1"/>
          </p:cNvSpPr>
          <p:nvPr>
            <p:ph type="dt" idx="1"/>
          </p:nvPr>
        </p:nvSpPr>
        <p:spPr/>
        <p:txBody>
          <a:bodyPr/>
          <a:p>
            <a:r>
              <a:rPr lang="es-E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8D39794-ECCB-493E-BCBB-E91BBEAFF07D}" type="slidenum">
              <a:t>&lt;#&gt;</a:t>
            </a:fld>
          </a:p>
        </p:txBody>
      </p:sp>
      <p:sp>
        <p:nvSpPr>
          <p:cNvPr id="7" name="PlaceHolder 6"/>
          <p:cNvSpPr>
            <a:spLocks noGrp="1"/>
          </p:cNvSpPr>
          <p:nvPr>
            <p:ph type="dt" idx="10"/>
          </p:nvPr>
        </p:nvSpPr>
        <p:spPr/>
        <p:txBody>
          <a:bodyPr/>
          <a:p>
            <a:r>
              <a:rPr lang="es-E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288485A7-7B2E-44C8-A5D9-83258AFD06C4}" type="slidenum">
              <a:t>&lt;#&gt;</a:t>
            </a:fld>
          </a:p>
        </p:txBody>
      </p:sp>
      <p:sp>
        <p:nvSpPr>
          <p:cNvPr id="5" name="PlaceHolder 4"/>
          <p:cNvSpPr>
            <a:spLocks noGrp="1"/>
          </p:cNvSpPr>
          <p:nvPr>
            <p:ph type="dt" idx="10"/>
          </p:nvPr>
        </p:nvSpPr>
        <p:spPr/>
        <p:txBody>
          <a:bodyPr/>
          <a:p>
            <a:r>
              <a:rPr lang="es-E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576000" y="729720"/>
            <a:ext cx="11029320" cy="4580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543C17B-D563-4E1F-BD5A-7CB5963D1441}" type="slidenum">
              <a:t>&lt;#&gt;</a:t>
            </a:fld>
          </a:p>
        </p:txBody>
      </p:sp>
      <p:sp>
        <p:nvSpPr>
          <p:cNvPr id="5" name="PlaceHolder 4"/>
          <p:cNvSpPr>
            <a:spLocks noGrp="1"/>
          </p:cNvSpPr>
          <p:nvPr>
            <p:ph type="dt" idx="10"/>
          </p:nvPr>
        </p:nvSpPr>
        <p:spPr/>
        <p:txBody>
          <a:bodyPr/>
          <a:p>
            <a:r>
              <a:rPr lang="es-E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2FE987D-35C3-4139-AF0C-DC5B9A53398A}" type="slidenum">
              <a:t>&lt;#&gt;</a:t>
            </a:fld>
          </a:p>
        </p:txBody>
      </p:sp>
      <p:sp>
        <p:nvSpPr>
          <p:cNvPr id="8" name="PlaceHolder 7"/>
          <p:cNvSpPr>
            <a:spLocks noGrp="1"/>
          </p:cNvSpPr>
          <p:nvPr>
            <p:ph type="dt" idx="10"/>
          </p:nvPr>
        </p:nvSpPr>
        <p:spPr/>
        <p:txBody>
          <a:bodyPr/>
          <a:p>
            <a:r>
              <a:rPr lang="es-E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4BAEB286-40CE-4200-84B3-78BD1937DB7B}" type="slidenum">
              <a:t>&lt;#&gt;</a:t>
            </a:fld>
          </a:p>
        </p:txBody>
      </p:sp>
      <p:sp>
        <p:nvSpPr>
          <p:cNvPr id="8" name="PlaceHolder 7"/>
          <p:cNvSpPr>
            <a:spLocks noGrp="1"/>
          </p:cNvSpPr>
          <p:nvPr>
            <p:ph type="dt" idx="10"/>
          </p:nvPr>
        </p:nvSpPr>
        <p:spPr/>
        <p:txBody>
          <a:bodyPr/>
          <a:p>
            <a:r>
              <a:rPr lang="es-E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A40284B-BB4E-48BC-88DF-875BD3A16A42}" type="slidenum">
              <a:t>&lt;#&gt;</a:t>
            </a:fld>
          </a:p>
        </p:txBody>
      </p:sp>
      <p:sp>
        <p:nvSpPr>
          <p:cNvPr id="8" name="PlaceHolder 7"/>
          <p:cNvSpPr>
            <a:spLocks noGrp="1"/>
          </p:cNvSpPr>
          <p:nvPr>
            <p:ph type="dt" idx="10"/>
          </p:nvPr>
        </p:nvSpPr>
        <p:spPr/>
        <p:txBody>
          <a:bodyPr/>
          <a:p>
            <a:r>
              <a:rPr lang="es-E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88662AF0-5239-43DB-B967-B695593BF8F9}" type="slidenum">
              <a:t>&lt;#&gt;</a:t>
            </a:fld>
          </a:p>
        </p:txBody>
      </p:sp>
      <p:sp>
        <p:nvSpPr>
          <p:cNvPr id="7" name="PlaceHolder 6"/>
          <p:cNvSpPr>
            <a:spLocks noGrp="1"/>
          </p:cNvSpPr>
          <p:nvPr>
            <p:ph type="dt" idx="10"/>
          </p:nvPr>
        </p:nvSpPr>
        <p:spPr/>
        <p:txBody>
          <a:bodyPr/>
          <a:p>
            <a:r>
              <a:rPr lang="es-E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DB31B1F0-B4CC-472E-8E93-653D2008B497}" type="slidenum">
              <a:t>&lt;#&gt;</a:t>
            </a:fld>
          </a:p>
        </p:txBody>
      </p:sp>
      <p:sp>
        <p:nvSpPr>
          <p:cNvPr id="9" name="PlaceHolder 8"/>
          <p:cNvSpPr>
            <a:spLocks noGrp="1"/>
          </p:cNvSpPr>
          <p:nvPr>
            <p:ph type="dt" idx="10"/>
          </p:nvPr>
        </p:nvSpPr>
        <p:spPr/>
        <p:txBody>
          <a:bodyPr/>
          <a:p>
            <a:r>
              <a:rPr lang="es-E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D5D5D6B7-67D3-4058-9A97-8ADCC4873CD0}" type="slidenum">
              <a:t>&lt;#&gt;</a:t>
            </a:fld>
          </a:p>
        </p:txBody>
      </p:sp>
      <p:sp>
        <p:nvSpPr>
          <p:cNvPr id="11" name="PlaceHolder 10"/>
          <p:cNvSpPr>
            <a:spLocks noGrp="1"/>
          </p:cNvSpPr>
          <p:nvPr>
            <p:ph type="dt" idx="10"/>
          </p:nvPr>
        </p:nvSpPr>
        <p:spPr/>
        <p:txBody>
          <a:bodyPr/>
          <a:p>
            <a:r>
              <a:rPr lang="es-E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23EB7D60-912F-44BA-ABD8-EC4EA0D00771}" type="slidenum">
              <a:t>&lt;#&gt;</a:t>
            </a:fld>
          </a:p>
        </p:txBody>
      </p:sp>
      <p:sp>
        <p:nvSpPr>
          <p:cNvPr id="4" name="PlaceHolder 3"/>
          <p:cNvSpPr>
            <a:spLocks noGrp="1"/>
          </p:cNvSpPr>
          <p:nvPr>
            <p:ph type="dt" idx="13"/>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E896E4B-050A-4696-8359-4DD902D412BD}" type="slidenum">
              <a:t>&lt;#&gt;</a:t>
            </a:fld>
          </a:p>
        </p:txBody>
      </p:sp>
      <p:sp>
        <p:nvSpPr>
          <p:cNvPr id="5" name="PlaceHolder 4"/>
          <p:cNvSpPr>
            <a:spLocks noGrp="1"/>
          </p:cNvSpPr>
          <p:nvPr>
            <p:ph type="dt" idx="1"/>
          </p:nvPr>
        </p:nvSpPr>
        <p:spPr/>
        <p:txBody>
          <a:bodyPr/>
          <a:p>
            <a:r>
              <a:rPr lang="es-E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76E9DB25-DB3C-48CB-927D-DE5EDBA1D397}" type="slidenum">
              <a:t>&lt;#&gt;</a:t>
            </a:fld>
          </a:p>
        </p:txBody>
      </p:sp>
      <p:sp>
        <p:nvSpPr>
          <p:cNvPr id="6" name="PlaceHolder 5"/>
          <p:cNvSpPr>
            <a:spLocks noGrp="1"/>
          </p:cNvSpPr>
          <p:nvPr>
            <p:ph type="dt" idx="13"/>
          </p:nvPr>
        </p:nvSpPr>
        <p:spPr/>
        <p:txBody>
          <a:bodyPr/>
          <a:p>
            <a:r>
              <a:rPr lang="es-E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1D9E297C-271F-4659-B114-2E91B1EB80DE}" type="slidenum">
              <a:t>&lt;#&gt;</a:t>
            </a:fld>
          </a:p>
        </p:txBody>
      </p:sp>
      <p:sp>
        <p:nvSpPr>
          <p:cNvPr id="6" name="PlaceHolder 5"/>
          <p:cNvSpPr>
            <a:spLocks noGrp="1"/>
          </p:cNvSpPr>
          <p:nvPr>
            <p:ph type="dt" idx="13"/>
          </p:nvPr>
        </p:nvSpPr>
        <p:spPr/>
        <p:txBody>
          <a:bodyPr/>
          <a:p>
            <a:r>
              <a:rPr lang="es-E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455C2894-829B-4E11-98F4-EF5BE66E54DD}" type="slidenum">
              <a:t>&lt;#&gt;</a:t>
            </a:fld>
          </a:p>
        </p:txBody>
      </p:sp>
      <p:sp>
        <p:nvSpPr>
          <p:cNvPr id="7" name="PlaceHolder 6"/>
          <p:cNvSpPr>
            <a:spLocks noGrp="1"/>
          </p:cNvSpPr>
          <p:nvPr>
            <p:ph type="dt" idx="13"/>
          </p:nvPr>
        </p:nvSpPr>
        <p:spPr/>
        <p:txBody>
          <a:bodyPr/>
          <a:p>
            <a:r>
              <a:rPr lang="es-E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42BFE486-4B68-4699-863A-1C347AD7DB9C}" type="slidenum">
              <a:t>&lt;#&gt;</a:t>
            </a:fld>
          </a:p>
        </p:txBody>
      </p:sp>
      <p:sp>
        <p:nvSpPr>
          <p:cNvPr id="5" name="PlaceHolder 4"/>
          <p:cNvSpPr>
            <a:spLocks noGrp="1"/>
          </p:cNvSpPr>
          <p:nvPr>
            <p:ph type="dt" idx="13"/>
          </p:nvPr>
        </p:nvSpPr>
        <p:spPr/>
        <p:txBody>
          <a:bodyPr/>
          <a:p>
            <a:r>
              <a:rPr lang="es-E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576000" y="729720"/>
            <a:ext cx="11029320" cy="4580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7C816884-697F-432C-898A-E84D5FCBE02B}" type="slidenum">
              <a:t>&lt;#&gt;</a:t>
            </a:fld>
          </a:p>
        </p:txBody>
      </p:sp>
      <p:sp>
        <p:nvSpPr>
          <p:cNvPr id="5" name="PlaceHolder 4"/>
          <p:cNvSpPr>
            <a:spLocks noGrp="1"/>
          </p:cNvSpPr>
          <p:nvPr>
            <p:ph type="dt" idx="13"/>
          </p:nvPr>
        </p:nvSpPr>
        <p:spPr/>
        <p:txBody>
          <a:bodyPr/>
          <a:p>
            <a:r>
              <a:rPr lang="es-E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C339AF44-B079-4025-B9A8-68B9A8709FD1}" type="slidenum">
              <a:t>&lt;#&gt;</a:t>
            </a:fld>
          </a:p>
        </p:txBody>
      </p:sp>
      <p:sp>
        <p:nvSpPr>
          <p:cNvPr id="8" name="PlaceHolder 7"/>
          <p:cNvSpPr>
            <a:spLocks noGrp="1"/>
          </p:cNvSpPr>
          <p:nvPr>
            <p:ph type="dt" idx="13"/>
          </p:nvPr>
        </p:nvSpPr>
        <p:spPr/>
        <p:txBody>
          <a:bodyPr/>
          <a:p>
            <a:r>
              <a:rPr lang="es-E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71FF54B4-5D9D-44A6-AFD6-3AB532C5EF04}" type="slidenum">
              <a:t>&lt;#&gt;</a:t>
            </a:fld>
          </a:p>
        </p:txBody>
      </p:sp>
      <p:sp>
        <p:nvSpPr>
          <p:cNvPr id="8" name="PlaceHolder 7"/>
          <p:cNvSpPr>
            <a:spLocks noGrp="1"/>
          </p:cNvSpPr>
          <p:nvPr>
            <p:ph type="dt" idx="13"/>
          </p:nvPr>
        </p:nvSpPr>
        <p:spPr/>
        <p:txBody>
          <a:bodyPr/>
          <a:p>
            <a:r>
              <a:rPr lang="es-E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A5DFC659-B2AC-4FA2-BC60-015AD1390ECD}" type="slidenum">
              <a:t>&lt;#&gt;</a:t>
            </a:fld>
          </a:p>
        </p:txBody>
      </p:sp>
      <p:sp>
        <p:nvSpPr>
          <p:cNvPr id="8" name="PlaceHolder 7"/>
          <p:cNvSpPr>
            <a:spLocks noGrp="1"/>
          </p:cNvSpPr>
          <p:nvPr>
            <p:ph type="dt" idx="13"/>
          </p:nvPr>
        </p:nvSpPr>
        <p:spPr/>
        <p:txBody>
          <a:bodyPr/>
          <a:p>
            <a:r>
              <a:rPr lang="es-E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944BE483-ADFA-4891-8200-1C2E47CBB307}" type="slidenum">
              <a:t>&lt;#&gt;</a:t>
            </a:fld>
          </a:p>
        </p:txBody>
      </p:sp>
      <p:sp>
        <p:nvSpPr>
          <p:cNvPr id="7" name="PlaceHolder 6"/>
          <p:cNvSpPr>
            <a:spLocks noGrp="1"/>
          </p:cNvSpPr>
          <p:nvPr>
            <p:ph type="dt" idx="13"/>
          </p:nvPr>
        </p:nvSpPr>
        <p:spPr/>
        <p:txBody>
          <a:bodyPr/>
          <a:p>
            <a:r>
              <a:rPr lang="es-E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5894DA9E-65C9-4F3C-9755-4B201EC1E8E4}" type="slidenum">
              <a:t>&lt;#&gt;</a:t>
            </a:fld>
          </a:p>
        </p:txBody>
      </p:sp>
      <p:sp>
        <p:nvSpPr>
          <p:cNvPr id="9" name="PlaceHolder 8"/>
          <p:cNvSpPr>
            <a:spLocks noGrp="1"/>
          </p:cNvSpPr>
          <p:nvPr>
            <p:ph type="dt" idx="13"/>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576000" y="729720"/>
            <a:ext cx="11029320" cy="4580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66A198E-C2E6-4621-BF54-E61F9915AC49}" type="slidenum">
              <a:t>&lt;#&gt;</a:t>
            </a:fld>
          </a:p>
        </p:txBody>
      </p:sp>
      <p:sp>
        <p:nvSpPr>
          <p:cNvPr id="5" name="PlaceHolder 4"/>
          <p:cNvSpPr>
            <a:spLocks noGrp="1"/>
          </p:cNvSpPr>
          <p:nvPr>
            <p:ph type="dt" idx="1"/>
          </p:nvPr>
        </p:nvSpPr>
        <p:spPr/>
        <p:txBody>
          <a:bodyPr/>
          <a:p>
            <a:r>
              <a:rPr lang="es-E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DF5B4211-93E9-4206-A053-BDE27FAF02A6}" type="slidenum">
              <a:t>&lt;#&gt;</a:t>
            </a:fld>
          </a:p>
        </p:txBody>
      </p:sp>
      <p:sp>
        <p:nvSpPr>
          <p:cNvPr id="11" name="PlaceHolder 10"/>
          <p:cNvSpPr>
            <a:spLocks noGrp="1"/>
          </p:cNvSpPr>
          <p:nvPr>
            <p:ph type="dt" idx="13"/>
          </p:nvPr>
        </p:nvSpPr>
        <p:spPr/>
        <p:txBody>
          <a:bodyPr/>
          <a:p>
            <a:r>
              <a:rPr lang="es-E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A22F4690-21DA-41D5-B3E3-26561702805A}" type="slidenum">
              <a:t>&lt;#&gt;</a:t>
            </a:fld>
          </a:p>
        </p:txBody>
      </p:sp>
      <p:sp>
        <p:nvSpPr>
          <p:cNvPr id="4" name="PlaceHolder 3"/>
          <p:cNvSpPr>
            <a:spLocks noGrp="1"/>
          </p:cNvSpPr>
          <p:nvPr>
            <p:ph type="dt" idx="16"/>
          </p:nvPr>
        </p:nvSpPr>
        <p:spPr/>
        <p:txBody>
          <a:bodyPr/>
          <a:p>
            <a:r>
              <a:rPr lang="es-E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3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D73AE4C2-FC7F-4F0D-A7B4-5F03439BBBC4}" type="slidenum">
              <a:t>&lt;#&gt;</a:t>
            </a:fld>
          </a:p>
        </p:txBody>
      </p:sp>
      <p:sp>
        <p:nvSpPr>
          <p:cNvPr id="6" name="PlaceHolder 5"/>
          <p:cNvSpPr>
            <a:spLocks noGrp="1"/>
          </p:cNvSpPr>
          <p:nvPr>
            <p:ph type="dt" idx="16"/>
          </p:nvPr>
        </p:nvSpPr>
        <p:spPr/>
        <p:txBody>
          <a:bodyPr/>
          <a:p>
            <a:r>
              <a:rPr lang="es-E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3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C5047251-DF16-4C0F-8A38-AC67B871B5B8}" type="slidenum">
              <a:t>&lt;#&gt;</a:t>
            </a:fld>
          </a:p>
        </p:txBody>
      </p:sp>
      <p:sp>
        <p:nvSpPr>
          <p:cNvPr id="6" name="PlaceHolder 5"/>
          <p:cNvSpPr>
            <a:spLocks noGrp="1"/>
          </p:cNvSpPr>
          <p:nvPr>
            <p:ph type="dt" idx="16"/>
          </p:nvPr>
        </p:nvSpPr>
        <p:spPr/>
        <p:txBody>
          <a:bodyPr/>
          <a:p>
            <a:r>
              <a:rPr lang="es-E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3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3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F1A2C17C-5CDA-4F03-8A2A-4D4CBE6067C9}" type="slidenum">
              <a:t>&lt;#&gt;</a:t>
            </a:fld>
          </a:p>
        </p:txBody>
      </p:sp>
      <p:sp>
        <p:nvSpPr>
          <p:cNvPr id="7" name="PlaceHolder 6"/>
          <p:cNvSpPr>
            <a:spLocks noGrp="1"/>
          </p:cNvSpPr>
          <p:nvPr>
            <p:ph type="dt" idx="16"/>
          </p:nvPr>
        </p:nvSpPr>
        <p:spPr/>
        <p:txBody>
          <a:bodyPr/>
          <a:p>
            <a:r>
              <a:rPr lang="es-E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01C8E3C8-156F-490D-B42B-08743C3EF00B}" type="slidenum">
              <a:t>&lt;#&gt;</a:t>
            </a:fld>
          </a:p>
        </p:txBody>
      </p:sp>
      <p:sp>
        <p:nvSpPr>
          <p:cNvPr id="5" name="PlaceHolder 4"/>
          <p:cNvSpPr>
            <a:spLocks noGrp="1"/>
          </p:cNvSpPr>
          <p:nvPr>
            <p:ph type="dt" idx="16"/>
          </p:nvPr>
        </p:nvSpPr>
        <p:spPr/>
        <p:txBody>
          <a:bodyPr/>
          <a:p>
            <a:r>
              <a:rPr lang="es-E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576000" y="729720"/>
            <a:ext cx="11029320" cy="4580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D62EA119-87A3-466D-A3A1-D9894541CCD6}" type="slidenum">
              <a:t>&lt;#&gt;</a:t>
            </a:fld>
          </a:p>
        </p:txBody>
      </p:sp>
      <p:sp>
        <p:nvSpPr>
          <p:cNvPr id="5" name="PlaceHolder 4"/>
          <p:cNvSpPr>
            <a:spLocks noGrp="1"/>
          </p:cNvSpPr>
          <p:nvPr>
            <p:ph type="dt" idx="16"/>
          </p:nvPr>
        </p:nvSpPr>
        <p:spPr/>
        <p:txBody>
          <a:bodyPr/>
          <a:p>
            <a:r>
              <a:rPr lang="es-E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5BAE1F3F-AAA0-4F12-83E9-7BE0820C8D59}" type="slidenum">
              <a:t>&lt;#&gt;</a:t>
            </a:fld>
          </a:p>
        </p:txBody>
      </p:sp>
      <p:sp>
        <p:nvSpPr>
          <p:cNvPr id="8" name="PlaceHolder 7"/>
          <p:cNvSpPr>
            <a:spLocks noGrp="1"/>
          </p:cNvSpPr>
          <p:nvPr>
            <p:ph type="dt" idx="16"/>
          </p:nvPr>
        </p:nvSpPr>
        <p:spPr/>
        <p:txBody>
          <a:bodyPr/>
          <a:p>
            <a:r>
              <a:rPr lang="es-E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4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4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27198527-B831-42B9-8888-2A77882BA064}" type="slidenum">
              <a:t>&lt;#&gt;</a:t>
            </a:fld>
          </a:p>
        </p:txBody>
      </p:sp>
      <p:sp>
        <p:nvSpPr>
          <p:cNvPr id="8" name="PlaceHolder 7"/>
          <p:cNvSpPr>
            <a:spLocks noGrp="1"/>
          </p:cNvSpPr>
          <p:nvPr>
            <p:ph type="dt" idx="16"/>
          </p:nvPr>
        </p:nvSpPr>
        <p:spPr/>
        <p:txBody>
          <a:bodyPr/>
          <a:p>
            <a:r>
              <a:rPr lang="es-E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5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3B0FEE60-63A9-4600-B37A-9A4DA4D67EC8}" type="slidenum">
              <a:t>&lt;#&gt;</a:t>
            </a:fld>
          </a:p>
        </p:txBody>
      </p:sp>
      <p:sp>
        <p:nvSpPr>
          <p:cNvPr id="8" name="PlaceHolder 7"/>
          <p:cNvSpPr>
            <a:spLocks noGrp="1"/>
          </p:cNvSpPr>
          <p:nvPr>
            <p:ph type="dt" idx="16"/>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7314ADA-8CAB-4B0C-8416-59074C2F12A3}" type="slidenum">
              <a:t>&lt;#&gt;</a:t>
            </a:fld>
          </a:p>
        </p:txBody>
      </p:sp>
      <p:sp>
        <p:nvSpPr>
          <p:cNvPr id="8" name="PlaceHolder 7"/>
          <p:cNvSpPr>
            <a:spLocks noGrp="1"/>
          </p:cNvSpPr>
          <p:nvPr>
            <p:ph type="dt" idx="1"/>
          </p:nvPr>
        </p:nvSpPr>
        <p:spPr/>
        <p:txBody>
          <a:bodyPr/>
          <a:p>
            <a:r>
              <a:rPr lang="es-E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5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5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ED18C374-F3CC-4F60-A982-B065B7044D92}" type="slidenum">
              <a:t>&lt;#&gt;</a:t>
            </a:fld>
          </a:p>
        </p:txBody>
      </p:sp>
      <p:sp>
        <p:nvSpPr>
          <p:cNvPr id="7" name="PlaceHolder 6"/>
          <p:cNvSpPr>
            <a:spLocks noGrp="1"/>
          </p:cNvSpPr>
          <p:nvPr>
            <p:ph type="dt" idx="16"/>
          </p:nvPr>
        </p:nvSpPr>
        <p:spPr/>
        <p:txBody>
          <a:bodyPr/>
          <a:p>
            <a:r>
              <a:rPr lang="es-E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5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C8D03C51-A3E1-4282-B4FC-CFE2AC6BA8DB}" type="slidenum">
              <a:t>&lt;#&gt;</a:t>
            </a:fld>
          </a:p>
        </p:txBody>
      </p:sp>
      <p:sp>
        <p:nvSpPr>
          <p:cNvPr id="9" name="PlaceHolder 8"/>
          <p:cNvSpPr>
            <a:spLocks noGrp="1"/>
          </p:cNvSpPr>
          <p:nvPr>
            <p:ph type="dt" idx="16"/>
          </p:nvPr>
        </p:nvSpPr>
        <p:spPr/>
        <p:txBody>
          <a:bodyPr/>
          <a:p>
            <a:r>
              <a:rPr lang="es-E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6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6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6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6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6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6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30B66B52-8555-4C6A-8C88-A28C9FDCD4A6}" type="slidenum">
              <a:t>&lt;#&gt;</a:t>
            </a:fld>
          </a:p>
        </p:txBody>
      </p:sp>
      <p:sp>
        <p:nvSpPr>
          <p:cNvPr id="11" name="PlaceHolder 10"/>
          <p:cNvSpPr>
            <a:spLocks noGrp="1"/>
          </p:cNvSpPr>
          <p:nvPr>
            <p:ph type="dt" idx="16"/>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1F44402-5DF4-4AF2-832E-D7CA45092444}" type="slidenum">
              <a:t>&lt;#&gt;</a:t>
            </a:fld>
          </a:p>
        </p:txBody>
      </p:sp>
      <p:sp>
        <p:nvSpPr>
          <p:cNvPr id="8" name="PlaceHolder 7"/>
          <p:cNvSpPr>
            <a:spLocks noGrp="1"/>
          </p:cNvSpPr>
          <p:nvPr>
            <p:ph type="dt" idx="1"/>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76000" y="729720"/>
            <a:ext cx="11029320" cy="987840"/>
          </a:xfrm>
          <a:prstGeom prst="rect">
            <a:avLst/>
          </a:prstGeom>
          <a:noFill/>
          <a:ln w="0">
            <a:noFill/>
          </a:ln>
        </p:spPr>
        <p:txBody>
          <a:bodyPr lIns="0" rIns="0" tIns="0" bIns="0" anchor="ctr">
            <a:noAutofit/>
          </a:bodyPr>
          <a:p>
            <a:endParaRPr b="0" lang="en-US" sz="1800" spc="-1" strike="noStrike">
              <a:solidFill>
                <a:srgbClr val="000000"/>
              </a:solidFill>
              <a:latin typeface="Franklin Gothic Book"/>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2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110000"/>
              </a:lnSpc>
              <a:spcBef>
                <a:spcPts val="1417"/>
              </a:spcBef>
              <a:buNone/>
            </a:pPr>
            <a:endParaRPr b="0" lang="en-US" sz="1700" spc="-1" strike="noStrike">
              <a:solidFill>
                <a:srgbClr val="404040"/>
              </a:solidFill>
              <a:latin typeface="Franklin Gothic Book"/>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6FEE3D9-0DEF-4090-A98A-DAB0F9AAF988}" type="slidenum">
              <a:t>&lt;#&gt;</a:t>
            </a:fld>
          </a:p>
        </p:txBody>
      </p:sp>
      <p:sp>
        <p:nvSpPr>
          <p:cNvPr id="8" name="PlaceHolder 7"/>
          <p:cNvSpPr>
            <a:spLocks noGrp="1"/>
          </p:cNvSpPr>
          <p:nvPr>
            <p:ph type="dt" idx="1"/>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8"/>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 name="Rectangle 9"/>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 name="Rectangle 10"/>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3" name="Rectangle 6"/>
          <p:cNvSpPr/>
          <p:nvPr/>
        </p:nvSpPr>
        <p:spPr>
          <a:xfrm>
            <a:off x="446400" y="3085920"/>
            <a:ext cx="11298600" cy="333792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 name="PlaceHolder 1"/>
          <p:cNvSpPr>
            <a:spLocks noGrp="1"/>
          </p:cNvSpPr>
          <p:nvPr>
            <p:ph type="title"/>
          </p:nvPr>
        </p:nvSpPr>
        <p:spPr>
          <a:xfrm>
            <a:off x="581040" y="1020600"/>
            <a:ext cx="10993320" cy="1474560"/>
          </a:xfrm>
          <a:prstGeom prst="rect">
            <a:avLst/>
          </a:prstGeom>
          <a:noFill/>
          <a:ln w="0">
            <a:noFill/>
          </a:ln>
        </p:spPr>
        <p:txBody>
          <a:bodyPr anchor="b">
            <a:normAutofit/>
          </a:bodyPr>
          <a:p>
            <a:pPr>
              <a:lnSpc>
                <a:spcPct val="100000"/>
              </a:lnSpc>
              <a:buNone/>
            </a:pPr>
            <a:r>
              <a:rPr b="0" lang="en-US" sz="3600" spc="-1" strike="noStrike" cap="all">
                <a:solidFill>
                  <a:srgbClr val="404040"/>
                </a:solidFill>
                <a:latin typeface="Franklin Gothic Demi"/>
              </a:rPr>
              <a:t>Click to edit Master title style</a:t>
            </a:r>
            <a:endParaRPr b="0" lang="en-US" sz="3600" spc="-1" strike="noStrike">
              <a:solidFill>
                <a:srgbClr val="000000"/>
              </a:solidFill>
              <a:latin typeface="Franklin Gothic Book"/>
            </a:endParaRPr>
          </a:p>
        </p:txBody>
      </p:sp>
      <p:sp>
        <p:nvSpPr>
          <p:cNvPr id="5" name="PlaceHolder 2"/>
          <p:cNvSpPr>
            <a:spLocks noGrp="1"/>
          </p:cNvSpPr>
          <p:nvPr>
            <p:ph type="dt" idx="1"/>
          </p:nvPr>
        </p:nvSpPr>
        <p:spPr>
          <a:xfrm>
            <a:off x="7606080" y="6423840"/>
            <a:ext cx="284436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r>
              <a:rPr b="0" lang="en-US" sz="900" spc="-1" strike="noStrike">
                <a:solidFill>
                  <a:srgbClr val="404040"/>
                </a:solidFill>
                <a:latin typeface="Franklin Gothic Book"/>
              </a:rPr>
              <a:t>&lt;fecha/hora&gt;</a:t>
            </a:r>
            <a:endParaRPr b="0" lang="es-ES" sz="900" spc="-1" strike="noStrike">
              <a:latin typeface="Times New Roman"/>
            </a:endParaRPr>
          </a:p>
        </p:txBody>
      </p:sp>
      <p:sp>
        <p:nvSpPr>
          <p:cNvPr id="6" name="PlaceHolder 3"/>
          <p:cNvSpPr>
            <a:spLocks noGrp="1"/>
          </p:cNvSpPr>
          <p:nvPr>
            <p:ph type="ftr" idx="2"/>
          </p:nvPr>
        </p:nvSpPr>
        <p:spPr>
          <a:xfrm>
            <a:off x="581040" y="6423840"/>
            <a:ext cx="691668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7" name="PlaceHolder 4"/>
          <p:cNvSpPr>
            <a:spLocks noGrp="1"/>
          </p:cNvSpPr>
          <p:nvPr>
            <p:ph type="sldNum" idx="3"/>
          </p:nvPr>
        </p:nvSpPr>
        <p:spPr>
          <a:xfrm>
            <a:off x="10558440" y="6423840"/>
            <a:ext cx="105228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6C42A0EC-D03D-4217-B51B-AB83B4FD0C62}"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1700" spc="-1" strike="noStrike">
                <a:solidFill>
                  <a:srgbClr val="404040"/>
                </a:solidFill>
                <a:latin typeface="Franklin Gothic Book"/>
              </a:rPr>
              <a:t>Pulse para editar el formato de texto del esquema</a:t>
            </a:r>
            <a:endParaRPr b="0" lang="en-US" sz="1700" spc="-1" strike="noStrike">
              <a:solidFill>
                <a:srgbClr val="404040"/>
              </a:solidFill>
              <a:latin typeface="Franklin Gothic Book"/>
            </a:endParaRPr>
          </a:p>
          <a:p>
            <a:pPr lvl="1" marL="864000" indent="-324000">
              <a:spcBef>
                <a:spcPts val="1134"/>
              </a:spcBef>
              <a:buClr>
                <a:srgbClr val="000000"/>
              </a:buClr>
              <a:buSzPct val="75000"/>
              <a:buFont typeface="Symbol" charset="2"/>
              <a:buChar char=""/>
            </a:pPr>
            <a:r>
              <a:rPr b="0" lang="en-US" sz="1300" spc="-1" strike="noStrike">
                <a:solidFill>
                  <a:srgbClr val="404040"/>
                </a:solidFill>
                <a:latin typeface="Franklin Gothic Book"/>
              </a:rPr>
              <a:t>Segundo nivel del esquema</a:t>
            </a:r>
            <a:endParaRPr b="0" lang="en-US" sz="1300" spc="-1" strike="noStrike">
              <a:solidFill>
                <a:srgbClr val="404040"/>
              </a:solidFill>
              <a:latin typeface="Franklin Gothic Book"/>
            </a:endParaRPr>
          </a:p>
          <a:p>
            <a:pPr lvl="2" marL="1296000" indent="-288000">
              <a:spcBef>
                <a:spcPts val="850"/>
              </a:spcBef>
              <a:buClr>
                <a:srgbClr val="000000"/>
              </a:buClr>
              <a:buSzPct val="45000"/>
              <a:buFont typeface="Wingdings" charset="2"/>
              <a:buChar char=""/>
            </a:pPr>
            <a:r>
              <a:rPr b="0" lang="en-US" sz="1100" spc="-1" strike="noStrike">
                <a:solidFill>
                  <a:srgbClr val="404040"/>
                </a:solidFill>
                <a:latin typeface="Franklin Gothic Book"/>
              </a:rPr>
              <a:t>Tercer nivel del esquema</a:t>
            </a:r>
            <a:endParaRPr b="0" lang="en-US" sz="1100" spc="-1" strike="noStrike">
              <a:solidFill>
                <a:srgbClr val="404040"/>
              </a:solidFill>
              <a:latin typeface="Franklin Gothic Book"/>
            </a:endParaRPr>
          </a:p>
          <a:p>
            <a:pPr lvl="3" marL="1728000" indent="-216000">
              <a:spcBef>
                <a:spcPts val="567"/>
              </a:spcBef>
              <a:buClr>
                <a:srgbClr val="000000"/>
              </a:buClr>
              <a:buSzPct val="75000"/>
              <a:buFont typeface="Symbol" charset="2"/>
              <a:buChar char=""/>
            </a:pPr>
            <a:r>
              <a:rPr b="0" lang="en-US" sz="1100" spc="-1" strike="noStrike">
                <a:solidFill>
                  <a:srgbClr val="404040"/>
                </a:solidFill>
                <a:latin typeface="Franklin Gothic Book"/>
              </a:rPr>
              <a:t>Cuarto nivel del esquema</a:t>
            </a:r>
            <a:endParaRPr b="0" lang="en-US" sz="1100" spc="-1" strike="noStrike">
              <a:solidFill>
                <a:srgbClr val="40404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Quinto nivel del esquema</a:t>
            </a:r>
            <a:endParaRPr b="0" lang="en-US" sz="2000" spc="-1" strike="noStrike">
              <a:solidFill>
                <a:srgbClr val="40404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Sexto nivel del esquema</a:t>
            </a:r>
            <a:endParaRPr b="0" lang="en-US" sz="2000" spc="-1" strike="noStrike">
              <a:solidFill>
                <a:srgbClr val="40404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Séptimo nivel del esquema</a:t>
            </a:r>
            <a:endParaRPr b="0" lang="en-US" sz="2000" spc="-1" strike="noStrike">
              <a:solidFill>
                <a:srgbClr val="40404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Rectangle 8"/>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6" name="Rectangle 9"/>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7" name="Rectangle 10"/>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8" name="PlaceHolder 1"/>
          <p:cNvSpPr>
            <a:spLocks noGrp="1"/>
          </p:cNvSpPr>
          <p:nvPr>
            <p:ph type="title"/>
          </p:nvPr>
        </p:nvSpPr>
        <p:spPr>
          <a:xfrm>
            <a:off x="581040" y="702000"/>
            <a:ext cx="11029320" cy="1188360"/>
          </a:xfrm>
          <a:prstGeom prst="rect">
            <a:avLst/>
          </a:prstGeom>
          <a:noFill/>
          <a:ln w="0">
            <a:noFill/>
          </a:ln>
        </p:spPr>
        <p:txBody>
          <a:bodyPr anchor="b">
            <a:noAutofit/>
          </a:bodyPr>
          <a:p>
            <a:pPr>
              <a:lnSpc>
                <a:spcPct val="100000"/>
              </a:lnSpc>
              <a:buNone/>
            </a:pPr>
            <a:r>
              <a:rPr b="0" lang="en-US" sz="2800" spc="-1" strike="noStrike" cap="all">
                <a:solidFill>
                  <a:srgbClr val="404040"/>
                </a:solidFill>
                <a:latin typeface="Franklin Gothic Demi"/>
              </a:rPr>
              <a:t>Click to edit Master title style</a:t>
            </a:r>
            <a:endParaRPr b="0" lang="en-US" sz="2800" spc="-1" strike="noStrike">
              <a:solidFill>
                <a:srgbClr val="000000"/>
              </a:solidFill>
              <a:latin typeface="Franklin Gothic Book"/>
            </a:endParaRPr>
          </a:p>
        </p:txBody>
      </p:sp>
      <p:sp>
        <p:nvSpPr>
          <p:cNvPr id="49" name="PlaceHolder 2"/>
          <p:cNvSpPr>
            <a:spLocks noGrp="1"/>
          </p:cNvSpPr>
          <p:nvPr>
            <p:ph type="body"/>
          </p:nvPr>
        </p:nvSpPr>
        <p:spPr>
          <a:xfrm>
            <a:off x="581040" y="2340720"/>
            <a:ext cx="11029320" cy="3634200"/>
          </a:xfrm>
          <a:prstGeom prst="rect">
            <a:avLst/>
          </a:prstGeom>
          <a:noFill/>
          <a:ln w="0">
            <a:noFill/>
          </a:ln>
        </p:spPr>
        <p:txBody>
          <a:bodyPr anchor="ctr">
            <a:noAutofit/>
          </a:bodyPr>
          <a:p>
            <a:pPr marL="306000" indent="-306000">
              <a:lnSpc>
                <a:spcPct val="110000"/>
              </a:lnSpc>
              <a:spcBef>
                <a:spcPts val="340"/>
              </a:spcBef>
              <a:spcAft>
                <a:spcPts val="601"/>
              </a:spcAft>
              <a:buClr>
                <a:srgbClr val="1cade4"/>
              </a:buClr>
              <a:buSzPct val="92000"/>
              <a:buFont typeface="Wingdings 2" charset="2"/>
              <a:buChar char=""/>
            </a:pPr>
            <a:r>
              <a:rPr b="0" lang="en-US" sz="1700" spc="-1" strike="noStrike">
                <a:solidFill>
                  <a:srgbClr val="404040"/>
                </a:solidFill>
                <a:latin typeface="Franklin Gothic Book"/>
              </a:rPr>
              <a:t>Edit Master text styles</a:t>
            </a:r>
            <a:endParaRPr b="0" lang="en-US" sz="1700" spc="-1" strike="noStrike">
              <a:solidFill>
                <a:srgbClr val="404040"/>
              </a:solidFill>
              <a:latin typeface="Franklin Gothic Book"/>
            </a:endParaRPr>
          </a:p>
          <a:p>
            <a:pPr lvl="1" marL="630000" indent="-306000">
              <a:lnSpc>
                <a:spcPct val="100000"/>
              </a:lnSpc>
              <a:spcBef>
                <a:spcPts val="281"/>
              </a:spcBef>
              <a:spcAft>
                <a:spcPts val="601"/>
              </a:spcAft>
              <a:buClr>
                <a:srgbClr val="1cade4"/>
              </a:buClr>
              <a:buSzPct val="92000"/>
              <a:buFont typeface="Wingdings 2" charset="2"/>
              <a:buChar char=""/>
            </a:pPr>
            <a:r>
              <a:rPr b="0" lang="en-US" sz="1400" spc="-1" strike="noStrike">
                <a:solidFill>
                  <a:srgbClr val="404040"/>
                </a:solidFill>
                <a:latin typeface="Franklin Gothic Book"/>
              </a:rPr>
              <a:t>Second level</a:t>
            </a:r>
            <a:endParaRPr b="0" lang="en-US" sz="1400" spc="-1" strike="noStrike">
              <a:solidFill>
                <a:srgbClr val="404040"/>
              </a:solidFill>
              <a:latin typeface="Franklin Gothic Book"/>
            </a:endParaRPr>
          </a:p>
          <a:p>
            <a:pPr lvl="2" marL="900000" indent="-270000">
              <a:lnSpc>
                <a:spcPct val="100000"/>
              </a:lnSpc>
              <a:spcBef>
                <a:spcPts val="261"/>
              </a:spcBef>
              <a:spcAft>
                <a:spcPts val="601"/>
              </a:spcAft>
              <a:buClr>
                <a:srgbClr val="1cade4"/>
              </a:buClr>
              <a:buSzPct val="92000"/>
              <a:buFont typeface="Wingdings 2" charset="2"/>
              <a:buChar char=""/>
            </a:pPr>
            <a:r>
              <a:rPr b="0" lang="en-US" sz="1300" spc="-1" strike="noStrike">
                <a:solidFill>
                  <a:srgbClr val="404040"/>
                </a:solidFill>
                <a:latin typeface="Franklin Gothic Book"/>
              </a:rPr>
              <a:t>Third level</a:t>
            </a:r>
            <a:endParaRPr b="0" lang="en-US" sz="1300" spc="-1" strike="noStrike">
              <a:solidFill>
                <a:srgbClr val="404040"/>
              </a:solidFill>
              <a:latin typeface="Franklin Gothic Book"/>
            </a:endParaRPr>
          </a:p>
          <a:p>
            <a:pPr lvl="3" marL="1242000" indent="-23400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Fourth level</a:t>
            </a:r>
            <a:endParaRPr b="0" lang="en-US" sz="1100" spc="-1" strike="noStrike">
              <a:solidFill>
                <a:srgbClr val="404040"/>
              </a:solidFill>
              <a:latin typeface="Franklin Gothic Book"/>
            </a:endParaRPr>
          </a:p>
          <a:p>
            <a:pPr lvl="4" marL="1602000" indent="-23400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Fifth level</a:t>
            </a:r>
            <a:endParaRPr b="0" lang="en-US" sz="1100" spc="-1" strike="noStrike">
              <a:solidFill>
                <a:srgbClr val="404040"/>
              </a:solidFill>
              <a:latin typeface="Franklin Gothic Book"/>
            </a:endParaRPr>
          </a:p>
        </p:txBody>
      </p:sp>
      <p:sp>
        <p:nvSpPr>
          <p:cNvPr id="50" name="PlaceHolder 3"/>
          <p:cNvSpPr>
            <a:spLocks noGrp="1"/>
          </p:cNvSpPr>
          <p:nvPr>
            <p:ph type="dt" idx="4"/>
          </p:nvPr>
        </p:nvSpPr>
        <p:spPr>
          <a:xfrm>
            <a:off x="7606080" y="6423840"/>
            <a:ext cx="284436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r>
              <a:rPr b="0" lang="en-US" sz="900" spc="-1" strike="noStrike">
                <a:solidFill>
                  <a:srgbClr val="404040"/>
                </a:solidFill>
                <a:latin typeface="Franklin Gothic Book"/>
              </a:rPr>
              <a:t>&lt;fecha/hora&gt;</a:t>
            </a:r>
            <a:endParaRPr b="0" lang="es-ES" sz="900" spc="-1" strike="noStrike">
              <a:latin typeface="Times New Roman"/>
            </a:endParaRPr>
          </a:p>
        </p:txBody>
      </p:sp>
      <p:sp>
        <p:nvSpPr>
          <p:cNvPr id="51" name="PlaceHolder 4"/>
          <p:cNvSpPr>
            <a:spLocks noGrp="1"/>
          </p:cNvSpPr>
          <p:nvPr>
            <p:ph type="ftr" idx="5"/>
          </p:nvPr>
        </p:nvSpPr>
        <p:spPr>
          <a:xfrm>
            <a:off x="581040" y="6423840"/>
            <a:ext cx="691668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52" name="PlaceHolder 5"/>
          <p:cNvSpPr>
            <a:spLocks noGrp="1"/>
          </p:cNvSpPr>
          <p:nvPr>
            <p:ph type="sldNum" idx="6"/>
          </p:nvPr>
        </p:nvSpPr>
        <p:spPr>
          <a:xfrm>
            <a:off x="10558440" y="6423840"/>
            <a:ext cx="105228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81AF79A3-CA73-47F0-B96D-DEC70DF1A99B}" type="slidenum">
              <a:rPr b="0" lang="en-US" sz="900" spc="-1" strike="noStrike">
                <a:solidFill>
                  <a:srgbClr val="404040"/>
                </a:solidFill>
                <a:latin typeface="Franklin Gothic Book"/>
              </a:rPr>
              <a:t>&lt;número&gt;</a:t>
            </a:fld>
            <a:endParaRPr b="0" lang="es-E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Rectangle 8"/>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0" name="Rectangle 9"/>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1" name="Rectangle 10"/>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2" name="PlaceHolder 1"/>
          <p:cNvSpPr>
            <a:spLocks noGrp="1"/>
          </p:cNvSpPr>
          <p:nvPr>
            <p:ph type="dt" idx="7"/>
          </p:nvPr>
        </p:nvSpPr>
        <p:spPr>
          <a:xfrm>
            <a:off x="7606080" y="6423840"/>
            <a:ext cx="284436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r>
              <a:rPr b="0" lang="en-US" sz="900" spc="-1" strike="noStrike">
                <a:solidFill>
                  <a:srgbClr val="404040"/>
                </a:solidFill>
                <a:latin typeface="Franklin Gothic Book"/>
              </a:rPr>
              <a:t>&lt;fecha/hora&gt;</a:t>
            </a:r>
            <a:endParaRPr b="0" lang="es-ES" sz="900" spc="-1" strike="noStrike">
              <a:latin typeface="Times New Roman"/>
            </a:endParaRPr>
          </a:p>
        </p:txBody>
      </p:sp>
      <p:sp>
        <p:nvSpPr>
          <p:cNvPr id="93" name="PlaceHolder 2"/>
          <p:cNvSpPr>
            <a:spLocks noGrp="1"/>
          </p:cNvSpPr>
          <p:nvPr>
            <p:ph type="ftr" idx="8"/>
          </p:nvPr>
        </p:nvSpPr>
        <p:spPr>
          <a:xfrm>
            <a:off x="581040" y="6423840"/>
            <a:ext cx="691668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94" name="PlaceHolder 3"/>
          <p:cNvSpPr>
            <a:spLocks noGrp="1"/>
          </p:cNvSpPr>
          <p:nvPr>
            <p:ph type="sldNum" idx="9"/>
          </p:nvPr>
        </p:nvSpPr>
        <p:spPr>
          <a:xfrm>
            <a:off x="10558440" y="6423840"/>
            <a:ext cx="105228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ADF86256-16C5-4833-BEE8-B7C16878BAD2}"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9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Franklin Gothic Book"/>
              </a:rPr>
              <a:t>Pulse para editar el formato del texto de título</a:t>
            </a:r>
            <a:endParaRPr b="0" lang="en-US" sz="1800" spc="-1" strike="noStrike">
              <a:solidFill>
                <a:srgbClr val="000000"/>
              </a:solidFill>
              <a:latin typeface="Franklin Gothic Book"/>
            </a:endParaRPr>
          </a:p>
        </p:txBody>
      </p:sp>
      <p:sp>
        <p:nvSpPr>
          <p:cNvPr id="9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1700" spc="-1" strike="noStrike">
                <a:solidFill>
                  <a:srgbClr val="404040"/>
                </a:solidFill>
                <a:latin typeface="Franklin Gothic Book"/>
              </a:rPr>
              <a:t>Pulse para editar el formato de texto del esquema</a:t>
            </a:r>
            <a:endParaRPr b="0" lang="en-US" sz="1700" spc="-1" strike="noStrike">
              <a:solidFill>
                <a:srgbClr val="404040"/>
              </a:solidFill>
              <a:latin typeface="Franklin Gothic Book"/>
            </a:endParaRPr>
          </a:p>
          <a:p>
            <a:pPr lvl="1" marL="864000" indent="-324000">
              <a:spcBef>
                <a:spcPts val="1134"/>
              </a:spcBef>
              <a:buClr>
                <a:srgbClr val="000000"/>
              </a:buClr>
              <a:buSzPct val="75000"/>
              <a:buFont typeface="Symbol" charset="2"/>
              <a:buChar char=""/>
            </a:pPr>
            <a:r>
              <a:rPr b="0" lang="en-US" sz="1300" spc="-1" strike="noStrike">
                <a:solidFill>
                  <a:srgbClr val="404040"/>
                </a:solidFill>
                <a:latin typeface="Franklin Gothic Book"/>
              </a:rPr>
              <a:t>Segundo nivel del esquema</a:t>
            </a:r>
            <a:endParaRPr b="0" lang="en-US" sz="1300" spc="-1" strike="noStrike">
              <a:solidFill>
                <a:srgbClr val="404040"/>
              </a:solidFill>
              <a:latin typeface="Franklin Gothic Book"/>
            </a:endParaRPr>
          </a:p>
          <a:p>
            <a:pPr lvl="2" marL="1296000" indent="-288000">
              <a:spcBef>
                <a:spcPts val="850"/>
              </a:spcBef>
              <a:buClr>
                <a:srgbClr val="000000"/>
              </a:buClr>
              <a:buSzPct val="45000"/>
              <a:buFont typeface="Wingdings" charset="2"/>
              <a:buChar char=""/>
            </a:pPr>
            <a:r>
              <a:rPr b="0" lang="en-US" sz="1100" spc="-1" strike="noStrike">
                <a:solidFill>
                  <a:srgbClr val="404040"/>
                </a:solidFill>
                <a:latin typeface="Franklin Gothic Book"/>
              </a:rPr>
              <a:t>Tercer nivel del esquema</a:t>
            </a:r>
            <a:endParaRPr b="0" lang="en-US" sz="1100" spc="-1" strike="noStrike">
              <a:solidFill>
                <a:srgbClr val="404040"/>
              </a:solidFill>
              <a:latin typeface="Franklin Gothic Book"/>
            </a:endParaRPr>
          </a:p>
          <a:p>
            <a:pPr lvl="3" marL="1728000" indent="-216000">
              <a:spcBef>
                <a:spcPts val="567"/>
              </a:spcBef>
              <a:buClr>
                <a:srgbClr val="000000"/>
              </a:buClr>
              <a:buSzPct val="75000"/>
              <a:buFont typeface="Symbol" charset="2"/>
              <a:buChar char=""/>
            </a:pPr>
            <a:r>
              <a:rPr b="0" lang="en-US" sz="1100" spc="-1" strike="noStrike">
                <a:solidFill>
                  <a:srgbClr val="404040"/>
                </a:solidFill>
                <a:latin typeface="Franklin Gothic Book"/>
              </a:rPr>
              <a:t>Cuarto nivel del esquema</a:t>
            </a:r>
            <a:endParaRPr b="0" lang="en-US" sz="1100" spc="-1" strike="noStrike">
              <a:solidFill>
                <a:srgbClr val="40404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Quinto nivel del esquema</a:t>
            </a:r>
            <a:endParaRPr b="0" lang="en-US" sz="2000" spc="-1" strike="noStrike">
              <a:solidFill>
                <a:srgbClr val="40404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Sexto nivel del esquema</a:t>
            </a:r>
            <a:endParaRPr b="0" lang="en-US" sz="2000" spc="-1" strike="noStrike">
              <a:solidFill>
                <a:srgbClr val="40404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Séptimo nivel del esquema</a:t>
            </a:r>
            <a:endParaRPr b="0" lang="en-US" sz="2000" spc="-1" strike="noStrike">
              <a:solidFill>
                <a:srgbClr val="40404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Rectangle 8"/>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4" name="Rectangle 9"/>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5" name="Rectangle 10"/>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6" name="PlaceHolder 1"/>
          <p:cNvSpPr>
            <a:spLocks noGrp="1"/>
          </p:cNvSpPr>
          <p:nvPr>
            <p:ph type="title"/>
          </p:nvPr>
        </p:nvSpPr>
        <p:spPr>
          <a:xfrm>
            <a:off x="576000" y="729720"/>
            <a:ext cx="11029320" cy="987840"/>
          </a:xfrm>
          <a:prstGeom prst="rect">
            <a:avLst/>
          </a:prstGeom>
          <a:noFill/>
          <a:ln w="0">
            <a:noFill/>
          </a:ln>
        </p:spPr>
        <p:txBody>
          <a:bodyPr anchor="b">
            <a:noAutofit/>
          </a:bodyPr>
          <a:p>
            <a:pPr>
              <a:lnSpc>
                <a:spcPct val="100000"/>
              </a:lnSpc>
              <a:buNone/>
            </a:pPr>
            <a:r>
              <a:rPr b="0" lang="en-US" sz="2800" spc="-1" strike="noStrike" cap="all">
                <a:solidFill>
                  <a:srgbClr val="404040"/>
                </a:solidFill>
                <a:latin typeface="Franklin Gothic Demi"/>
              </a:rPr>
              <a:t>Click to edit Master title style</a:t>
            </a:r>
            <a:endParaRPr b="0" lang="en-US" sz="2800" spc="-1" strike="noStrike">
              <a:solidFill>
                <a:srgbClr val="000000"/>
              </a:solidFill>
              <a:latin typeface="Franklin Gothic Book"/>
            </a:endParaRPr>
          </a:p>
        </p:txBody>
      </p:sp>
      <p:sp>
        <p:nvSpPr>
          <p:cNvPr id="137" name="PlaceHolder 2"/>
          <p:cNvSpPr>
            <a:spLocks noGrp="1"/>
          </p:cNvSpPr>
          <p:nvPr>
            <p:ph type="dt" idx="10"/>
          </p:nvPr>
        </p:nvSpPr>
        <p:spPr>
          <a:xfrm>
            <a:off x="7606080" y="6423840"/>
            <a:ext cx="284436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r>
              <a:rPr b="0" lang="en-US" sz="900" spc="-1" strike="noStrike">
                <a:solidFill>
                  <a:srgbClr val="404040"/>
                </a:solidFill>
                <a:latin typeface="Franklin Gothic Book"/>
              </a:rPr>
              <a:t>&lt;fecha/hora&gt;</a:t>
            </a:r>
            <a:endParaRPr b="0" lang="es-ES" sz="900" spc="-1" strike="noStrike">
              <a:latin typeface="Times New Roman"/>
            </a:endParaRPr>
          </a:p>
        </p:txBody>
      </p:sp>
      <p:sp>
        <p:nvSpPr>
          <p:cNvPr id="138" name="PlaceHolder 3"/>
          <p:cNvSpPr>
            <a:spLocks noGrp="1"/>
          </p:cNvSpPr>
          <p:nvPr>
            <p:ph type="ftr" idx="11"/>
          </p:nvPr>
        </p:nvSpPr>
        <p:spPr>
          <a:xfrm>
            <a:off x="581040" y="6423840"/>
            <a:ext cx="691668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139" name="PlaceHolder 4"/>
          <p:cNvSpPr>
            <a:spLocks noGrp="1"/>
          </p:cNvSpPr>
          <p:nvPr>
            <p:ph type="sldNum" idx="12"/>
          </p:nvPr>
        </p:nvSpPr>
        <p:spPr>
          <a:xfrm>
            <a:off x="10558440" y="6423840"/>
            <a:ext cx="105228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D1F0190A-ECEC-400E-A03B-C50BF2108A59}" type="slidenum">
              <a:rPr b="0" lang="en-US" sz="900" spc="-1" strike="noStrike">
                <a:solidFill>
                  <a:srgbClr val="404040"/>
                </a:solidFill>
                <a:latin typeface="Franklin Gothic Book"/>
              </a:rPr>
              <a:t>&lt;número&gt;</a:t>
            </a:fld>
            <a:endParaRPr b="0" lang="es-ES" sz="900" spc="-1" strike="noStrike">
              <a:latin typeface="Times New Roman"/>
            </a:endParaRPr>
          </a:p>
        </p:txBody>
      </p:sp>
      <p:sp>
        <p:nvSpPr>
          <p:cNvPr id="14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1700" spc="-1" strike="noStrike">
                <a:solidFill>
                  <a:srgbClr val="404040"/>
                </a:solidFill>
                <a:latin typeface="Franklin Gothic Book"/>
              </a:rPr>
              <a:t>Pulse para editar el formato de texto del esquema</a:t>
            </a:r>
            <a:endParaRPr b="0" lang="en-US" sz="1700" spc="-1" strike="noStrike">
              <a:solidFill>
                <a:srgbClr val="404040"/>
              </a:solidFill>
              <a:latin typeface="Franklin Gothic Book"/>
            </a:endParaRPr>
          </a:p>
          <a:p>
            <a:pPr lvl="1" marL="864000" indent="-324000">
              <a:spcBef>
                <a:spcPts val="1134"/>
              </a:spcBef>
              <a:buClr>
                <a:srgbClr val="000000"/>
              </a:buClr>
              <a:buSzPct val="75000"/>
              <a:buFont typeface="Symbol" charset="2"/>
              <a:buChar char=""/>
            </a:pPr>
            <a:r>
              <a:rPr b="0" lang="en-US" sz="1300" spc="-1" strike="noStrike">
                <a:solidFill>
                  <a:srgbClr val="404040"/>
                </a:solidFill>
                <a:latin typeface="Franklin Gothic Book"/>
              </a:rPr>
              <a:t>Segundo nivel del esquema</a:t>
            </a:r>
            <a:endParaRPr b="0" lang="en-US" sz="1300" spc="-1" strike="noStrike">
              <a:solidFill>
                <a:srgbClr val="404040"/>
              </a:solidFill>
              <a:latin typeface="Franklin Gothic Book"/>
            </a:endParaRPr>
          </a:p>
          <a:p>
            <a:pPr lvl="2" marL="1296000" indent="-288000">
              <a:spcBef>
                <a:spcPts val="850"/>
              </a:spcBef>
              <a:buClr>
                <a:srgbClr val="000000"/>
              </a:buClr>
              <a:buSzPct val="45000"/>
              <a:buFont typeface="Wingdings" charset="2"/>
              <a:buChar char=""/>
            </a:pPr>
            <a:r>
              <a:rPr b="0" lang="en-US" sz="1100" spc="-1" strike="noStrike">
                <a:solidFill>
                  <a:srgbClr val="404040"/>
                </a:solidFill>
                <a:latin typeface="Franklin Gothic Book"/>
              </a:rPr>
              <a:t>Tercer nivel del esquema</a:t>
            </a:r>
            <a:endParaRPr b="0" lang="en-US" sz="1100" spc="-1" strike="noStrike">
              <a:solidFill>
                <a:srgbClr val="404040"/>
              </a:solidFill>
              <a:latin typeface="Franklin Gothic Book"/>
            </a:endParaRPr>
          </a:p>
          <a:p>
            <a:pPr lvl="3" marL="1728000" indent="-216000">
              <a:spcBef>
                <a:spcPts val="567"/>
              </a:spcBef>
              <a:buClr>
                <a:srgbClr val="000000"/>
              </a:buClr>
              <a:buSzPct val="75000"/>
              <a:buFont typeface="Symbol" charset="2"/>
              <a:buChar char=""/>
            </a:pPr>
            <a:r>
              <a:rPr b="0" lang="en-US" sz="1100" spc="-1" strike="noStrike">
                <a:solidFill>
                  <a:srgbClr val="404040"/>
                </a:solidFill>
                <a:latin typeface="Franklin Gothic Book"/>
              </a:rPr>
              <a:t>Cuarto nivel del esquema</a:t>
            </a:r>
            <a:endParaRPr b="0" lang="en-US" sz="1100" spc="-1" strike="noStrike">
              <a:solidFill>
                <a:srgbClr val="40404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Quinto nivel del esquema</a:t>
            </a:r>
            <a:endParaRPr b="0" lang="en-US" sz="2000" spc="-1" strike="noStrike">
              <a:solidFill>
                <a:srgbClr val="40404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Sexto nivel del esquema</a:t>
            </a:r>
            <a:endParaRPr b="0" lang="en-US" sz="2000" spc="-1" strike="noStrike">
              <a:solidFill>
                <a:srgbClr val="40404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Séptimo nivel del esquema</a:t>
            </a:r>
            <a:endParaRPr b="0" lang="en-US" sz="2000" spc="-1" strike="noStrike">
              <a:solidFill>
                <a:srgbClr val="40404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Rectangle 8"/>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78" name="Rectangle 9"/>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79" name="Rectangle 10"/>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80" name="PlaceHolder 1"/>
          <p:cNvSpPr>
            <a:spLocks noGrp="1"/>
          </p:cNvSpPr>
          <p:nvPr>
            <p:ph type="title"/>
          </p:nvPr>
        </p:nvSpPr>
        <p:spPr>
          <a:xfrm>
            <a:off x="581040" y="729720"/>
            <a:ext cx="11029320" cy="987840"/>
          </a:xfrm>
          <a:prstGeom prst="rect">
            <a:avLst/>
          </a:prstGeom>
          <a:noFill/>
          <a:ln w="0">
            <a:noFill/>
          </a:ln>
        </p:spPr>
        <p:txBody>
          <a:bodyPr anchor="b">
            <a:noAutofit/>
          </a:bodyPr>
          <a:p>
            <a:pPr>
              <a:lnSpc>
                <a:spcPct val="100000"/>
              </a:lnSpc>
              <a:buNone/>
            </a:pPr>
            <a:r>
              <a:rPr b="0" lang="en-US" sz="2800" spc="-1" strike="noStrike" cap="all">
                <a:solidFill>
                  <a:srgbClr val="404040"/>
                </a:solidFill>
                <a:latin typeface="Franklin Gothic Demi"/>
              </a:rPr>
              <a:t>Click to edit Master title style</a:t>
            </a:r>
            <a:endParaRPr b="0" lang="en-US" sz="2800" spc="-1" strike="noStrike">
              <a:solidFill>
                <a:srgbClr val="000000"/>
              </a:solidFill>
              <a:latin typeface="Franklin Gothic Book"/>
            </a:endParaRPr>
          </a:p>
        </p:txBody>
      </p:sp>
      <p:sp>
        <p:nvSpPr>
          <p:cNvPr id="181" name="PlaceHolder 2"/>
          <p:cNvSpPr>
            <a:spLocks noGrp="1"/>
          </p:cNvSpPr>
          <p:nvPr>
            <p:ph type="body"/>
          </p:nvPr>
        </p:nvSpPr>
        <p:spPr>
          <a:xfrm>
            <a:off x="581040" y="2228040"/>
            <a:ext cx="5194440" cy="3632760"/>
          </a:xfrm>
          <a:prstGeom prst="rect">
            <a:avLst/>
          </a:prstGeom>
          <a:noFill/>
          <a:ln w="0">
            <a:noFill/>
          </a:ln>
        </p:spPr>
        <p:txBody>
          <a:bodyPr anchor="ctr">
            <a:normAutofit/>
          </a:bodyPr>
          <a:p>
            <a:pPr marL="306000" indent="-306000">
              <a:lnSpc>
                <a:spcPct val="110000"/>
              </a:lnSpc>
              <a:spcBef>
                <a:spcPts val="340"/>
              </a:spcBef>
              <a:spcAft>
                <a:spcPts val="601"/>
              </a:spcAft>
              <a:buClr>
                <a:srgbClr val="1cade4"/>
              </a:buClr>
              <a:buSzPct val="92000"/>
              <a:buFont typeface="Wingdings 2" charset="2"/>
              <a:buChar char=""/>
            </a:pPr>
            <a:r>
              <a:rPr b="0" lang="en-US" sz="1700" spc="-1" strike="noStrike">
                <a:solidFill>
                  <a:srgbClr val="404040"/>
                </a:solidFill>
                <a:latin typeface="Franklin Gothic Book"/>
              </a:rPr>
              <a:t>Edit Master text styles</a:t>
            </a:r>
            <a:endParaRPr b="0" lang="en-US" sz="1700" spc="-1" strike="noStrike">
              <a:solidFill>
                <a:srgbClr val="404040"/>
              </a:solidFill>
              <a:latin typeface="Franklin Gothic Book"/>
            </a:endParaRPr>
          </a:p>
          <a:p>
            <a:pPr lvl="1" marL="630000" indent="-306000">
              <a:lnSpc>
                <a:spcPct val="100000"/>
              </a:lnSpc>
              <a:spcBef>
                <a:spcPts val="281"/>
              </a:spcBef>
              <a:spcAft>
                <a:spcPts val="601"/>
              </a:spcAft>
              <a:buClr>
                <a:srgbClr val="1cade4"/>
              </a:buClr>
              <a:buSzPct val="92000"/>
              <a:buFont typeface="Wingdings 2" charset="2"/>
              <a:buChar char=""/>
            </a:pPr>
            <a:r>
              <a:rPr b="0" lang="en-US" sz="1400" spc="-1" strike="noStrike">
                <a:solidFill>
                  <a:srgbClr val="404040"/>
                </a:solidFill>
                <a:latin typeface="Franklin Gothic Book"/>
              </a:rPr>
              <a:t>Second level</a:t>
            </a:r>
            <a:endParaRPr b="0" lang="en-US" sz="1400" spc="-1" strike="noStrike">
              <a:solidFill>
                <a:srgbClr val="404040"/>
              </a:solidFill>
              <a:latin typeface="Franklin Gothic Book"/>
            </a:endParaRPr>
          </a:p>
          <a:p>
            <a:pPr lvl="2" marL="900000" indent="-270000">
              <a:lnSpc>
                <a:spcPct val="100000"/>
              </a:lnSpc>
              <a:spcBef>
                <a:spcPts val="261"/>
              </a:spcBef>
              <a:spcAft>
                <a:spcPts val="601"/>
              </a:spcAft>
              <a:buClr>
                <a:srgbClr val="1cade4"/>
              </a:buClr>
              <a:buSzPct val="92000"/>
              <a:buFont typeface="Wingdings 2" charset="2"/>
              <a:buChar char=""/>
            </a:pPr>
            <a:r>
              <a:rPr b="0" lang="en-US" sz="1300" spc="-1" strike="noStrike">
                <a:solidFill>
                  <a:srgbClr val="404040"/>
                </a:solidFill>
                <a:latin typeface="Franklin Gothic Book"/>
              </a:rPr>
              <a:t>Third level</a:t>
            </a:r>
            <a:endParaRPr b="0" lang="en-US" sz="1300" spc="-1" strike="noStrike">
              <a:solidFill>
                <a:srgbClr val="404040"/>
              </a:solidFill>
              <a:latin typeface="Franklin Gothic Book"/>
            </a:endParaRPr>
          </a:p>
          <a:p>
            <a:pPr lvl="3" marL="1242000" indent="-23400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Fourth level</a:t>
            </a:r>
            <a:endParaRPr b="0" lang="en-US" sz="1100" spc="-1" strike="noStrike">
              <a:solidFill>
                <a:srgbClr val="404040"/>
              </a:solidFill>
              <a:latin typeface="Franklin Gothic Book"/>
            </a:endParaRPr>
          </a:p>
          <a:p>
            <a:pPr lvl="4" marL="1602000" indent="-23400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Fifth level</a:t>
            </a:r>
            <a:endParaRPr b="0" lang="en-US" sz="1100" spc="-1" strike="noStrike">
              <a:solidFill>
                <a:srgbClr val="404040"/>
              </a:solidFill>
              <a:latin typeface="Franklin Gothic Book"/>
            </a:endParaRPr>
          </a:p>
        </p:txBody>
      </p:sp>
      <p:sp>
        <p:nvSpPr>
          <p:cNvPr id="182" name="PlaceHolder 3"/>
          <p:cNvSpPr>
            <a:spLocks noGrp="1"/>
          </p:cNvSpPr>
          <p:nvPr>
            <p:ph type="body"/>
          </p:nvPr>
        </p:nvSpPr>
        <p:spPr>
          <a:xfrm>
            <a:off x="6415920" y="2228040"/>
            <a:ext cx="5194440" cy="3632760"/>
          </a:xfrm>
          <a:prstGeom prst="rect">
            <a:avLst/>
          </a:prstGeom>
          <a:noFill/>
          <a:ln w="0">
            <a:noFill/>
          </a:ln>
        </p:spPr>
        <p:txBody>
          <a:bodyPr anchor="ctr">
            <a:normAutofit/>
          </a:bodyPr>
          <a:p>
            <a:pPr marL="306000" indent="-306000">
              <a:lnSpc>
                <a:spcPct val="110000"/>
              </a:lnSpc>
              <a:spcBef>
                <a:spcPts val="340"/>
              </a:spcBef>
              <a:spcAft>
                <a:spcPts val="601"/>
              </a:spcAft>
              <a:buClr>
                <a:srgbClr val="1cade4"/>
              </a:buClr>
              <a:buSzPct val="92000"/>
              <a:buFont typeface="Wingdings 2" charset="2"/>
              <a:buChar char=""/>
            </a:pPr>
            <a:r>
              <a:rPr b="0" lang="en-US" sz="1700" spc="-1" strike="noStrike">
                <a:solidFill>
                  <a:srgbClr val="404040"/>
                </a:solidFill>
                <a:latin typeface="Franklin Gothic Book"/>
              </a:rPr>
              <a:t>Edit Master text styles</a:t>
            </a:r>
            <a:endParaRPr b="0" lang="en-US" sz="1700" spc="-1" strike="noStrike">
              <a:solidFill>
                <a:srgbClr val="404040"/>
              </a:solidFill>
              <a:latin typeface="Franklin Gothic Book"/>
            </a:endParaRPr>
          </a:p>
          <a:p>
            <a:pPr lvl="1" marL="630000" indent="-306000">
              <a:lnSpc>
                <a:spcPct val="100000"/>
              </a:lnSpc>
              <a:spcBef>
                <a:spcPts val="281"/>
              </a:spcBef>
              <a:spcAft>
                <a:spcPts val="601"/>
              </a:spcAft>
              <a:buClr>
                <a:srgbClr val="1cade4"/>
              </a:buClr>
              <a:buSzPct val="92000"/>
              <a:buFont typeface="Wingdings 2" charset="2"/>
              <a:buChar char=""/>
            </a:pPr>
            <a:r>
              <a:rPr b="0" lang="en-US" sz="1400" spc="-1" strike="noStrike">
                <a:solidFill>
                  <a:srgbClr val="404040"/>
                </a:solidFill>
                <a:latin typeface="Franklin Gothic Book"/>
              </a:rPr>
              <a:t>Second level</a:t>
            </a:r>
            <a:endParaRPr b="0" lang="en-US" sz="1400" spc="-1" strike="noStrike">
              <a:solidFill>
                <a:srgbClr val="404040"/>
              </a:solidFill>
              <a:latin typeface="Franklin Gothic Book"/>
            </a:endParaRPr>
          </a:p>
          <a:p>
            <a:pPr lvl="2" marL="900000" indent="-270000">
              <a:lnSpc>
                <a:spcPct val="100000"/>
              </a:lnSpc>
              <a:spcBef>
                <a:spcPts val="261"/>
              </a:spcBef>
              <a:spcAft>
                <a:spcPts val="601"/>
              </a:spcAft>
              <a:buClr>
                <a:srgbClr val="1cade4"/>
              </a:buClr>
              <a:buSzPct val="92000"/>
              <a:buFont typeface="Wingdings 2" charset="2"/>
              <a:buChar char=""/>
            </a:pPr>
            <a:r>
              <a:rPr b="0" lang="en-US" sz="1300" spc="-1" strike="noStrike">
                <a:solidFill>
                  <a:srgbClr val="404040"/>
                </a:solidFill>
                <a:latin typeface="Franklin Gothic Book"/>
              </a:rPr>
              <a:t>Third level</a:t>
            </a:r>
            <a:endParaRPr b="0" lang="en-US" sz="1300" spc="-1" strike="noStrike">
              <a:solidFill>
                <a:srgbClr val="404040"/>
              </a:solidFill>
              <a:latin typeface="Franklin Gothic Book"/>
            </a:endParaRPr>
          </a:p>
          <a:p>
            <a:pPr lvl="3" marL="1242000" indent="-23400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Fourth level</a:t>
            </a:r>
            <a:endParaRPr b="0" lang="en-US" sz="1100" spc="-1" strike="noStrike">
              <a:solidFill>
                <a:srgbClr val="404040"/>
              </a:solidFill>
              <a:latin typeface="Franklin Gothic Book"/>
            </a:endParaRPr>
          </a:p>
          <a:p>
            <a:pPr lvl="4" marL="1602000" indent="-23400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Fifth level</a:t>
            </a:r>
            <a:endParaRPr b="0" lang="en-US" sz="1100" spc="-1" strike="noStrike">
              <a:solidFill>
                <a:srgbClr val="404040"/>
              </a:solidFill>
              <a:latin typeface="Franklin Gothic Book"/>
            </a:endParaRPr>
          </a:p>
        </p:txBody>
      </p:sp>
      <p:sp>
        <p:nvSpPr>
          <p:cNvPr id="183" name="PlaceHolder 4"/>
          <p:cNvSpPr>
            <a:spLocks noGrp="1"/>
          </p:cNvSpPr>
          <p:nvPr>
            <p:ph type="dt" idx="13"/>
          </p:nvPr>
        </p:nvSpPr>
        <p:spPr>
          <a:xfrm>
            <a:off x="7606080" y="6423840"/>
            <a:ext cx="284436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r>
              <a:rPr b="0" lang="en-US" sz="900" spc="-1" strike="noStrike">
                <a:solidFill>
                  <a:srgbClr val="404040"/>
                </a:solidFill>
                <a:latin typeface="Franklin Gothic Book"/>
              </a:rPr>
              <a:t>&lt;fecha/hora&gt;</a:t>
            </a:r>
            <a:endParaRPr b="0" lang="es-ES" sz="900" spc="-1" strike="noStrike">
              <a:latin typeface="Times New Roman"/>
            </a:endParaRPr>
          </a:p>
        </p:txBody>
      </p:sp>
      <p:sp>
        <p:nvSpPr>
          <p:cNvPr id="184" name="PlaceHolder 5"/>
          <p:cNvSpPr>
            <a:spLocks noGrp="1"/>
          </p:cNvSpPr>
          <p:nvPr>
            <p:ph type="ftr" idx="14"/>
          </p:nvPr>
        </p:nvSpPr>
        <p:spPr>
          <a:xfrm>
            <a:off x="581040" y="6423840"/>
            <a:ext cx="691668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185" name="PlaceHolder 6"/>
          <p:cNvSpPr>
            <a:spLocks noGrp="1"/>
          </p:cNvSpPr>
          <p:nvPr>
            <p:ph type="sldNum" idx="15"/>
          </p:nvPr>
        </p:nvSpPr>
        <p:spPr>
          <a:xfrm>
            <a:off x="10558440" y="6423840"/>
            <a:ext cx="105228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F067B6B4-FAE9-4AED-9F0B-CBD47D1C137B}" type="slidenum">
              <a:rPr b="0" lang="en-US" sz="900" spc="-1" strike="noStrike">
                <a:solidFill>
                  <a:srgbClr val="404040"/>
                </a:solidFill>
                <a:latin typeface="Franklin Gothic Book"/>
              </a:rPr>
              <a:t>&lt;número&gt;</a:t>
            </a:fld>
            <a:endParaRPr b="0" lang="es-E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Rectangle 8"/>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23" name="Rectangle 9"/>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24" name="Rectangle 10"/>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25" name="PlaceHolder 1"/>
          <p:cNvSpPr>
            <a:spLocks noGrp="1"/>
          </p:cNvSpPr>
          <p:nvPr>
            <p:ph type="title"/>
          </p:nvPr>
        </p:nvSpPr>
        <p:spPr>
          <a:xfrm>
            <a:off x="581040" y="2394000"/>
            <a:ext cx="11029320" cy="2147040"/>
          </a:xfrm>
          <a:prstGeom prst="rect">
            <a:avLst/>
          </a:prstGeom>
          <a:noFill/>
          <a:ln w="0">
            <a:noFill/>
          </a:ln>
        </p:spPr>
        <p:txBody>
          <a:bodyPr anchor="b">
            <a:normAutofit/>
          </a:bodyPr>
          <a:p>
            <a:pPr>
              <a:lnSpc>
                <a:spcPct val="100000"/>
              </a:lnSpc>
              <a:buNone/>
            </a:pPr>
            <a:r>
              <a:rPr b="0" lang="en-US" sz="3600" spc="-1" strike="noStrike" cap="all">
                <a:solidFill>
                  <a:srgbClr val="404040"/>
                </a:solidFill>
                <a:latin typeface="Franklin Gothic Demi"/>
              </a:rPr>
              <a:t>Click to edit Master title style</a:t>
            </a:r>
            <a:endParaRPr b="0" lang="en-US" sz="3600" spc="-1" strike="noStrike">
              <a:solidFill>
                <a:srgbClr val="000000"/>
              </a:solidFill>
              <a:latin typeface="Franklin Gothic Book"/>
            </a:endParaRPr>
          </a:p>
        </p:txBody>
      </p:sp>
      <p:sp>
        <p:nvSpPr>
          <p:cNvPr id="226" name="PlaceHolder 2"/>
          <p:cNvSpPr>
            <a:spLocks noGrp="1"/>
          </p:cNvSpPr>
          <p:nvPr>
            <p:ph type="body"/>
          </p:nvPr>
        </p:nvSpPr>
        <p:spPr>
          <a:xfrm>
            <a:off x="581040" y="4541400"/>
            <a:ext cx="11029320" cy="600120"/>
          </a:xfrm>
          <a:prstGeom prst="rect">
            <a:avLst/>
          </a:prstGeom>
          <a:noFill/>
          <a:ln w="0">
            <a:noFill/>
          </a:ln>
        </p:spPr>
        <p:txBody>
          <a:bodyPr anchor="t">
            <a:normAutofit/>
          </a:bodyPr>
          <a:p>
            <a:pPr>
              <a:lnSpc>
                <a:spcPct val="110000"/>
              </a:lnSpc>
              <a:spcBef>
                <a:spcPts val="360"/>
              </a:spcBef>
              <a:spcAft>
                <a:spcPts val="601"/>
              </a:spcAft>
              <a:buNone/>
              <a:tabLst>
                <a:tab algn="l" pos="0"/>
              </a:tabLst>
            </a:pPr>
            <a:r>
              <a:rPr b="0" lang="en-US" sz="1800" spc="-1" strike="noStrike" cap="all">
                <a:solidFill>
                  <a:srgbClr val="1cade4"/>
                </a:solidFill>
                <a:latin typeface="Franklin Gothic Book"/>
              </a:rPr>
              <a:t>Edit Master text styles</a:t>
            </a:r>
            <a:endParaRPr b="0" lang="en-US" sz="1800" spc="-1" strike="noStrike">
              <a:solidFill>
                <a:srgbClr val="404040"/>
              </a:solidFill>
              <a:latin typeface="Franklin Gothic Book"/>
            </a:endParaRPr>
          </a:p>
        </p:txBody>
      </p:sp>
      <p:sp>
        <p:nvSpPr>
          <p:cNvPr id="227" name="PlaceHolder 3"/>
          <p:cNvSpPr>
            <a:spLocks noGrp="1"/>
          </p:cNvSpPr>
          <p:nvPr>
            <p:ph type="dt" idx="16"/>
          </p:nvPr>
        </p:nvSpPr>
        <p:spPr>
          <a:xfrm>
            <a:off x="7606080" y="6423840"/>
            <a:ext cx="284436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r>
              <a:rPr b="0" lang="en-US" sz="900" spc="-1" strike="noStrike">
                <a:solidFill>
                  <a:srgbClr val="404040"/>
                </a:solidFill>
                <a:latin typeface="Franklin Gothic Book"/>
              </a:rPr>
              <a:t>&lt;fecha/hora&gt;</a:t>
            </a:r>
            <a:endParaRPr b="0" lang="es-ES" sz="900" spc="-1" strike="noStrike">
              <a:latin typeface="Times New Roman"/>
            </a:endParaRPr>
          </a:p>
        </p:txBody>
      </p:sp>
      <p:sp>
        <p:nvSpPr>
          <p:cNvPr id="228" name="PlaceHolder 4"/>
          <p:cNvSpPr>
            <a:spLocks noGrp="1"/>
          </p:cNvSpPr>
          <p:nvPr>
            <p:ph type="ftr" idx="17"/>
          </p:nvPr>
        </p:nvSpPr>
        <p:spPr>
          <a:xfrm>
            <a:off x="581040" y="6423840"/>
            <a:ext cx="691668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229" name="PlaceHolder 5"/>
          <p:cNvSpPr>
            <a:spLocks noGrp="1"/>
          </p:cNvSpPr>
          <p:nvPr>
            <p:ph type="sldNum" idx="18"/>
          </p:nvPr>
        </p:nvSpPr>
        <p:spPr>
          <a:xfrm>
            <a:off x="10558440" y="6423840"/>
            <a:ext cx="1052280" cy="364680"/>
          </a:xfrm>
          <a:prstGeom prst="rect">
            <a:avLst/>
          </a:prstGeom>
          <a:noFill/>
          <a:ln w="0">
            <a:noFill/>
          </a:ln>
        </p:spPr>
        <p:txBody>
          <a:bodyPr anchor="ctr">
            <a:noAutofit/>
          </a:bodyPr>
          <a:lstStyle>
            <a:lvl1pPr algn="r">
              <a:lnSpc>
                <a:spcPct val="100000"/>
              </a:lnSpc>
              <a:buNone/>
              <a:defRPr b="0" lang="en-US" sz="900" spc="-1" strike="noStrike">
                <a:solidFill>
                  <a:srgbClr val="404040"/>
                </a:solidFill>
                <a:latin typeface="Franklin Gothic Book"/>
              </a:defRPr>
            </a:lvl1pPr>
          </a:lstStyle>
          <a:p>
            <a:pPr algn="r">
              <a:lnSpc>
                <a:spcPct val="100000"/>
              </a:lnSpc>
              <a:buNone/>
            </a:pPr>
            <a:fld id="{F73D246E-F95D-428A-BD16-E3C5728E7B9C}" type="slidenum">
              <a:rPr b="0" lang="en-US" sz="900" spc="-1" strike="noStrike">
                <a:solidFill>
                  <a:srgbClr val="404040"/>
                </a:solidFill>
                <a:latin typeface="Franklin Gothic Book"/>
              </a:rPr>
              <a:t>&lt;número&gt;</a:t>
            </a:fld>
            <a:endParaRPr b="0" lang="es-E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4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37" Type="http://schemas.openxmlformats.org/officeDocument/2006/relationships/image" Target="../media/image47.png"/><Relationship Id="rId38" Type="http://schemas.openxmlformats.org/officeDocument/2006/relationships/image" Target="../media/image48.png"/><Relationship Id="rId39" Type="http://schemas.openxmlformats.org/officeDocument/2006/relationships/image" Target="../media/image49.png"/><Relationship Id="rId40" Type="http://schemas.openxmlformats.org/officeDocument/2006/relationships/image" Target="../media/image50.png"/><Relationship Id="rId41" Type="http://schemas.openxmlformats.org/officeDocument/2006/relationships/image" Target="../media/image51.png"/><Relationship Id="rId42" Type="http://schemas.openxmlformats.org/officeDocument/2006/relationships/image" Target="../media/image52.png"/><Relationship Id="rId43" Type="http://schemas.openxmlformats.org/officeDocument/2006/relationships/image" Target="../media/image53.png"/><Relationship Id="rId44" Type="http://schemas.openxmlformats.org/officeDocument/2006/relationships/image" Target="../media/image54.png"/><Relationship Id="rId45" Type="http://schemas.openxmlformats.org/officeDocument/2006/relationships/image" Target="../media/image55.png"/><Relationship Id="rId46" Type="http://schemas.openxmlformats.org/officeDocument/2006/relationships/image" Target="../media/image56.png"/><Relationship Id="rId47" Type="http://schemas.openxmlformats.org/officeDocument/2006/relationships/image" Target="../media/image57.png"/><Relationship Id="rId48" Type="http://schemas.openxmlformats.org/officeDocument/2006/relationships/image" Target="../media/image58.png"/><Relationship Id="rId49" Type="http://schemas.openxmlformats.org/officeDocument/2006/relationships/image" Target="../media/image59.png"/><Relationship Id="rId50" Type="http://schemas.openxmlformats.org/officeDocument/2006/relationships/image" Target="../media/image60.png"/><Relationship Id="rId51" Type="http://schemas.openxmlformats.org/officeDocument/2006/relationships/image" Target="../media/image61.png"/><Relationship Id="rId52" Type="http://schemas.openxmlformats.org/officeDocument/2006/relationships/slideLayout" Target="../slideLayouts/slideLayout25.xml"/><Relationship Id="rId5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wmf"/><Relationship Id="rId3" Type="http://schemas.openxmlformats.org/officeDocument/2006/relationships/hyperlink" Target="https://www.nature.com/collections/qghhqm/pointsofsignificance" TargetMode="External"/><Relationship Id="rId4" Type="http://schemas.openxmlformats.org/officeDocument/2006/relationships/hyperlink" Target="https://mk.bcgsc.ca/pointsofsignificance/" TargetMode="External"/><Relationship Id="rId5" Type="http://schemas.openxmlformats.org/officeDocument/2006/relationships/image" Target="../media/image65.png"/><Relationship Id="rId6" Type="http://schemas.openxmlformats.org/officeDocument/2006/relationships/slideLayout" Target="../slideLayouts/slideLayout41.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slideLayout" Target="../slideLayouts/slideLayout4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hyperlink" Target="https://pubmed.ncbi.nlm.nih.gov/24319002/" TargetMode="External"/><Relationship Id="rId3" Type="http://schemas.openxmlformats.org/officeDocument/2006/relationships/slideLayout" Target="../slideLayouts/slideLayout4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4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wmf"/><Relationship Id="rId4" Type="http://schemas.openxmlformats.org/officeDocument/2006/relationships/slideLayout" Target="../slideLayouts/slideLayout13.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4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hyperlink" Target="https://www.semanticscholar.org/paper/On-the-widespread-and-critical-impact-of-systematic-Hicks-Teng/8aa789a968df640af09d8637e45e1faa55d464dd" TargetMode="External"/><Relationship Id="rId3" Type="http://schemas.openxmlformats.org/officeDocument/2006/relationships/hyperlink" Target="https://www.semanticscholar.org/paper/On-the-widespread-and-critical-impact-of-systematic-Hicks-Teng/8aa789a968df640af09d8637e45e1faa55d464dd" TargetMode="External"/><Relationship Id="rId4" Type="http://schemas.openxmlformats.org/officeDocument/2006/relationships/hyperlink" Target="https://www.semanticscholar.org/paper/On-the-widespread-and-critical-impact-of-systematic-Hicks-Teng/8aa789a968df640af09d8637e45e1faa55d464dd" TargetMode="External"/><Relationship Id="rId5" Type="http://schemas.openxmlformats.org/officeDocument/2006/relationships/slideLayout" Target="../slideLayouts/slideLayout13.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hyperlink" Target="https://www.semanticscholar.org/paper/On-the-widespread-and-critical-impact-of-systematic-Hicks-Teng/8aa789a968df640af09d8637e45e1faa55d464dd" TargetMode="External"/><Relationship Id="rId3" Type="http://schemas.openxmlformats.org/officeDocument/2006/relationships/hyperlink" Target="https://www.semanticscholar.org/paper/On-the-widespread-and-critical-impact-of-systematic-Hicks-Teng/8aa789a968df640af09d8637e45e1faa55d464dd" TargetMode="External"/><Relationship Id="rId4" Type="http://schemas.openxmlformats.org/officeDocument/2006/relationships/hyperlink" Target="https://www.semanticscholar.org/paper/On-the-widespread-and-critical-impact-of-systematic-Hicks-Teng/8aa789a968df640af09d8637e45e1faa55d464dd" TargetMode="External"/><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2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4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jpe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4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41.xml"/>
</Relationships>
</file>

<file path=ppt/slides/_rels/slide4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4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pubmed.ncbi.nlm.nih.gov/15379650/" TargetMode="Externa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52.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Rectangle 1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3" name="PlaceHolder 1"/>
          <p:cNvSpPr>
            <a:spLocks noGrp="1"/>
          </p:cNvSpPr>
          <p:nvPr>
            <p:ph type="title"/>
          </p:nvPr>
        </p:nvSpPr>
        <p:spPr>
          <a:xfrm>
            <a:off x="446400" y="666720"/>
            <a:ext cx="10993320" cy="1474560"/>
          </a:xfrm>
          <a:prstGeom prst="rect">
            <a:avLst/>
          </a:prstGeom>
          <a:noFill/>
          <a:ln w="0">
            <a:noFill/>
          </a:ln>
        </p:spPr>
        <p:txBody>
          <a:bodyPr anchor="b">
            <a:normAutofit fontScale="84000"/>
          </a:bodyPr>
          <a:p>
            <a:pPr>
              <a:lnSpc>
                <a:spcPct val="100000"/>
              </a:lnSpc>
              <a:buNone/>
            </a:pPr>
            <a:r>
              <a:rPr b="0" lang="en-US" sz="3600" spc="-1" strike="noStrike" cap="all">
                <a:solidFill>
                  <a:srgbClr val="404040"/>
                </a:solidFill>
                <a:latin typeface="Franklin Gothic Demi"/>
              </a:rPr>
              <a:t>EXPERIMENTAL Design &amp; Statistical considerations for EXPRESSION QUANTIFICATION USING omics</a:t>
            </a:r>
            <a:endParaRPr b="0" lang="en-US" sz="3600" spc="-1" strike="noStrike">
              <a:solidFill>
                <a:srgbClr val="000000"/>
              </a:solidFill>
              <a:latin typeface="Franklin Gothic Book"/>
            </a:endParaRPr>
          </a:p>
        </p:txBody>
      </p:sp>
      <p:sp>
        <p:nvSpPr>
          <p:cNvPr id="274" name="Rectangle 19"/>
          <p:cNvSpPr/>
          <p:nvPr/>
        </p:nvSpPr>
        <p:spPr>
          <a:xfrm>
            <a:off x="446400" y="457200"/>
            <a:ext cx="3702960" cy="94680"/>
          </a:xfrm>
          <a:prstGeom prst="rect">
            <a:avLst/>
          </a:prstGeom>
          <a:solidFill>
            <a:srgbClr val="465359"/>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75" name="Rectangle 21"/>
          <p:cNvSpPr/>
          <p:nvPr/>
        </p:nvSpPr>
        <p:spPr>
          <a:xfrm>
            <a:off x="4241880" y="457200"/>
            <a:ext cx="3702960" cy="910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76" name="Rectangle 23"/>
          <p:cNvSpPr/>
          <p:nvPr/>
        </p:nvSpPr>
        <p:spPr>
          <a:xfrm>
            <a:off x="8042040" y="453600"/>
            <a:ext cx="3702960" cy="98280"/>
          </a:xfrm>
          <a:prstGeom prst="rect">
            <a:avLst/>
          </a:prstGeom>
          <a:solidFill>
            <a:srgbClr val="969fa7"/>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277" name="Picture 5" descr="A close up of a logo&#10;&#10;Description automatically generated"/>
          <p:cNvPicPr/>
          <p:nvPr/>
        </p:nvPicPr>
        <p:blipFill>
          <a:blip r:embed="rId1"/>
          <a:stretch/>
        </p:blipFill>
        <p:spPr>
          <a:xfrm>
            <a:off x="448560" y="3081960"/>
            <a:ext cx="11260440" cy="33102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2 Marcador de contenido"/>
          <p:cNvSpPr/>
          <p:nvPr/>
        </p:nvSpPr>
        <p:spPr>
          <a:xfrm>
            <a:off x="1981080" y="2121480"/>
            <a:ext cx="8229240" cy="4525560"/>
          </a:xfrm>
          <a:prstGeom prst="rect">
            <a:avLst/>
          </a:prstGeom>
          <a:noFill/>
          <a:ln w="0">
            <a:noFill/>
          </a:ln>
        </p:spPr>
        <p:style>
          <a:lnRef idx="0"/>
          <a:fillRef idx="0"/>
          <a:effectRef idx="0"/>
          <a:fontRef idx="minor"/>
        </p:style>
        <p:txBody>
          <a:bodyPr anchor="t">
            <a:normAutofit/>
          </a:bodyPr>
          <a:p>
            <a:pPr marL="343080" indent="-343080">
              <a:lnSpc>
                <a:spcPct val="100000"/>
              </a:lnSpc>
              <a:spcBef>
                <a:spcPts val="561"/>
              </a:spcBef>
              <a:buClr>
                <a:srgbClr val="000000"/>
              </a:buClr>
              <a:buFont typeface="Arial"/>
              <a:buChar char="•"/>
            </a:pPr>
            <a:r>
              <a:rPr b="0" lang="es-ES" sz="2800" spc="-1" strike="noStrike">
                <a:solidFill>
                  <a:srgbClr val="000000"/>
                </a:solidFill>
                <a:latin typeface="Calibri"/>
              </a:rPr>
              <a:t>Clear question we want to answer with the experiment:</a:t>
            </a:r>
            <a:endParaRPr b="0" lang="es-ES" sz="2800" spc="-1" strike="noStrike">
              <a:latin typeface="Arial"/>
            </a:endParaRPr>
          </a:p>
          <a:p>
            <a:pPr marL="457200">
              <a:lnSpc>
                <a:spcPct val="100000"/>
              </a:lnSpc>
              <a:spcBef>
                <a:spcPts val="479"/>
              </a:spcBef>
              <a:buNone/>
              <a:tabLst>
                <a:tab algn="l" pos="0"/>
              </a:tabLst>
            </a:pPr>
            <a:r>
              <a:rPr b="0" i="1" lang="es-ES" sz="2400" spc="-1" strike="noStrike">
                <a:solidFill>
                  <a:srgbClr val="000000"/>
                </a:solidFill>
                <a:latin typeface="Calibri"/>
              </a:rPr>
              <a:t>Data-driven</a:t>
            </a:r>
            <a:r>
              <a:rPr b="0" lang="es-ES" sz="2400" spc="-1" strike="noStrike">
                <a:solidFill>
                  <a:srgbClr val="000000"/>
                </a:solidFill>
                <a:latin typeface="Calibri"/>
              </a:rPr>
              <a:t> vs </a:t>
            </a:r>
            <a:r>
              <a:rPr b="0" i="1" lang="es-ES" sz="2400" spc="-1" strike="noStrike">
                <a:solidFill>
                  <a:srgbClr val="000000"/>
                </a:solidFill>
                <a:latin typeface="Calibri"/>
              </a:rPr>
              <a:t>hypothesis-driven</a:t>
            </a:r>
            <a:endParaRPr b="0" lang="es-ES" sz="2400" spc="-1" strike="noStrike">
              <a:latin typeface="Arial"/>
            </a:endParaRPr>
          </a:p>
          <a:p>
            <a:pPr marL="457200">
              <a:lnSpc>
                <a:spcPct val="100000"/>
              </a:lnSpc>
              <a:spcBef>
                <a:spcPts val="479"/>
              </a:spcBef>
              <a:buNone/>
              <a:tabLst>
                <a:tab algn="l" pos="0"/>
              </a:tabLst>
            </a:pPr>
            <a:r>
              <a:rPr b="0" lang="es-ES" sz="2400" spc="-1" strike="noStrike">
                <a:solidFill>
                  <a:srgbClr val="000000"/>
                </a:solidFill>
                <a:latin typeface="Calibri"/>
              </a:rPr>
              <a:t>but we know what we are looking for…</a:t>
            </a:r>
            <a:endParaRPr b="0" lang="es-ES" sz="2400" spc="-1" strike="noStrike">
              <a:latin typeface="Arial"/>
            </a:endParaRPr>
          </a:p>
          <a:p>
            <a:pPr marL="457200">
              <a:lnSpc>
                <a:spcPct val="100000"/>
              </a:lnSpc>
              <a:spcBef>
                <a:spcPts val="479"/>
              </a:spcBef>
              <a:buNone/>
              <a:tabLst>
                <a:tab algn="l" pos="0"/>
              </a:tabLst>
            </a:pPr>
            <a:endParaRPr b="0" lang="es-ES" sz="2400" spc="-1" strike="noStrike">
              <a:latin typeface="Arial"/>
            </a:endParaRPr>
          </a:p>
          <a:p>
            <a:pPr marL="343080" indent="-343080">
              <a:lnSpc>
                <a:spcPct val="100000"/>
              </a:lnSpc>
              <a:spcBef>
                <a:spcPts val="561"/>
              </a:spcBef>
              <a:buClr>
                <a:srgbClr val="000000"/>
              </a:buClr>
              <a:buFont typeface="Arial"/>
              <a:buChar char="•"/>
              <a:tabLst>
                <a:tab algn="l" pos="0"/>
              </a:tabLst>
            </a:pPr>
            <a:r>
              <a:rPr b="0" lang="es-ES" sz="2800" spc="-1" strike="noStrike">
                <a:solidFill>
                  <a:srgbClr val="000000"/>
                </a:solidFill>
                <a:latin typeface="Calibri"/>
              </a:rPr>
              <a:t>Deep knowledge of the technology to:</a:t>
            </a:r>
            <a:endParaRPr b="0" lang="es-ES" sz="28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Minimize random errors</a:t>
            </a:r>
            <a:endParaRPr b="0" lang="es-ES" sz="24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Correct biases</a:t>
            </a:r>
            <a:endParaRPr b="0" lang="es-ES" sz="24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Identify and control by nuisance variables</a:t>
            </a:r>
            <a:endParaRPr b="0" lang="es-ES" sz="2400" spc="-1" strike="noStrike">
              <a:latin typeface="Arial"/>
            </a:endParaRPr>
          </a:p>
        </p:txBody>
      </p:sp>
      <p:sp>
        <p:nvSpPr>
          <p:cNvPr id="310"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AIMs of experimental design</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2 Marcador de contenido"/>
          <p:cNvSpPr/>
          <p:nvPr/>
        </p:nvSpPr>
        <p:spPr>
          <a:xfrm>
            <a:off x="1981080" y="1947600"/>
            <a:ext cx="8229240" cy="4525560"/>
          </a:xfrm>
          <a:prstGeom prst="rect">
            <a:avLst/>
          </a:prstGeom>
          <a:noFill/>
          <a:ln w="0">
            <a:noFill/>
          </a:ln>
        </p:spPr>
        <p:style>
          <a:lnRef idx="0"/>
          <a:fillRef idx="0"/>
          <a:effectRef idx="0"/>
          <a:fontRef idx="minor"/>
        </p:style>
        <p:txBody>
          <a:bodyPr anchor="t">
            <a:normAutofit fontScale="99000"/>
          </a:bodyPr>
          <a:p>
            <a:pPr marL="343080" indent="-343080">
              <a:lnSpc>
                <a:spcPct val="100000"/>
              </a:lnSpc>
              <a:spcBef>
                <a:spcPts val="641"/>
              </a:spcBef>
              <a:buClr>
                <a:srgbClr val="000000"/>
              </a:buClr>
              <a:buFont typeface="Arial"/>
              <a:buChar char="•"/>
            </a:pPr>
            <a:r>
              <a:rPr b="0" lang="es-ES" sz="3200" spc="-1" strike="noStrike">
                <a:solidFill>
                  <a:srgbClr val="000000"/>
                </a:solidFill>
                <a:latin typeface="Calibri"/>
              </a:rPr>
              <a:t>Random errors</a:t>
            </a:r>
            <a:endParaRPr b="0" lang="es-ES" sz="3200" spc="-1" strike="noStrike">
              <a:latin typeface="Arial"/>
            </a:endParaRPr>
          </a:p>
          <a:p>
            <a:pPr lvl="1" marL="743040" indent="-285840">
              <a:lnSpc>
                <a:spcPct val="100000"/>
              </a:lnSpc>
              <a:spcBef>
                <a:spcPts val="561"/>
              </a:spcBef>
              <a:buClr>
                <a:srgbClr val="000000"/>
              </a:buClr>
              <a:buFont typeface="Arial"/>
              <a:buChar char="–"/>
            </a:pPr>
            <a:r>
              <a:rPr b="0" lang="es-ES" sz="2800" spc="-1" strike="noStrike">
                <a:solidFill>
                  <a:srgbClr val="000000"/>
                </a:solidFill>
                <a:latin typeface="Calibri"/>
              </a:rPr>
              <a:t>Not possible to calibrate</a:t>
            </a:r>
            <a:endParaRPr b="0" lang="es-ES" sz="2800" spc="-1" strike="noStrike">
              <a:latin typeface="Arial"/>
            </a:endParaRPr>
          </a:p>
          <a:p>
            <a:pPr lvl="1" marL="743040" indent="-285840">
              <a:lnSpc>
                <a:spcPct val="100000"/>
              </a:lnSpc>
              <a:spcBef>
                <a:spcPts val="561"/>
              </a:spcBef>
              <a:buClr>
                <a:srgbClr val="000000"/>
              </a:buClr>
              <a:buFont typeface="Arial"/>
              <a:buChar char="–"/>
            </a:pPr>
            <a:r>
              <a:rPr b="0" lang="es-ES" sz="2800" spc="-1" strike="noStrike">
                <a:solidFill>
                  <a:srgbClr val="000000"/>
                </a:solidFill>
                <a:latin typeface="Calibri"/>
              </a:rPr>
              <a:t>Minimize using repeated measurements</a:t>
            </a:r>
            <a:endParaRPr b="0" lang="es-ES" sz="2800" spc="-1" strike="noStrike">
              <a:latin typeface="Arial"/>
            </a:endParaRPr>
          </a:p>
          <a:p>
            <a:pPr lvl="1" marL="743040" indent="-285840">
              <a:lnSpc>
                <a:spcPct val="100000"/>
              </a:lnSpc>
              <a:spcBef>
                <a:spcPts val="561"/>
              </a:spcBef>
              <a:buClr>
                <a:srgbClr val="000000"/>
              </a:buClr>
              <a:buFont typeface="Arial"/>
              <a:buChar char="–"/>
            </a:pPr>
            <a:r>
              <a:rPr b="0" lang="es-ES" sz="2800" spc="-1" strike="noStrike">
                <a:solidFill>
                  <a:srgbClr val="000000"/>
                </a:solidFill>
                <a:latin typeface="Calibri"/>
              </a:rPr>
              <a:t>Account by nuisance variables</a:t>
            </a:r>
            <a:endParaRPr b="0" lang="es-ES" sz="2800" spc="-1" strike="noStrike">
              <a:latin typeface="Arial"/>
            </a:endParaRPr>
          </a:p>
          <a:p>
            <a:pPr marL="457200">
              <a:lnSpc>
                <a:spcPct val="100000"/>
              </a:lnSpc>
              <a:spcBef>
                <a:spcPts val="561"/>
              </a:spcBef>
              <a:buNone/>
              <a:tabLst>
                <a:tab algn="l" pos="0"/>
              </a:tabLst>
            </a:pPr>
            <a:endParaRPr b="0" lang="es-ES" sz="2800" spc="-1" strike="noStrike">
              <a:latin typeface="Arial"/>
            </a:endParaRPr>
          </a:p>
          <a:p>
            <a:pPr marL="343080" indent="-343080">
              <a:lnSpc>
                <a:spcPct val="100000"/>
              </a:lnSpc>
              <a:spcBef>
                <a:spcPts val="641"/>
              </a:spcBef>
              <a:buClr>
                <a:srgbClr val="000000"/>
              </a:buClr>
              <a:buFont typeface="Arial"/>
              <a:buChar char="•"/>
              <a:tabLst>
                <a:tab algn="l" pos="0"/>
              </a:tabLst>
            </a:pPr>
            <a:r>
              <a:rPr b="0" lang="es-ES" sz="3200" spc="-1" strike="noStrike">
                <a:solidFill>
                  <a:srgbClr val="000000"/>
                </a:solidFill>
                <a:latin typeface="Calibri"/>
              </a:rPr>
              <a:t>Systematic errors</a:t>
            </a:r>
            <a:endParaRPr b="0" lang="es-ES" sz="3200" spc="-1" strike="noStrike">
              <a:latin typeface="Arial"/>
            </a:endParaRPr>
          </a:p>
          <a:p>
            <a:pPr lvl="1" marL="743040" indent="-285840">
              <a:lnSpc>
                <a:spcPct val="100000"/>
              </a:lnSpc>
              <a:spcBef>
                <a:spcPts val="561"/>
              </a:spcBef>
              <a:buClr>
                <a:srgbClr val="000000"/>
              </a:buClr>
              <a:buFont typeface="Arial"/>
              <a:buChar char="–"/>
              <a:tabLst>
                <a:tab algn="l" pos="0"/>
              </a:tabLst>
            </a:pPr>
            <a:r>
              <a:rPr b="0" lang="es-ES" sz="2800" spc="-1" strike="noStrike">
                <a:solidFill>
                  <a:srgbClr val="000000"/>
                </a:solidFill>
                <a:latin typeface="Calibri"/>
              </a:rPr>
              <a:t>Possible to estimate and remove from the data</a:t>
            </a:r>
            <a:endParaRPr b="0" lang="es-ES" sz="2800" spc="-1" strike="noStrike">
              <a:latin typeface="Arial"/>
            </a:endParaRPr>
          </a:p>
          <a:p>
            <a:pPr lvl="1" marL="743040" indent="-285840">
              <a:lnSpc>
                <a:spcPct val="100000"/>
              </a:lnSpc>
              <a:spcBef>
                <a:spcPts val="561"/>
              </a:spcBef>
              <a:buClr>
                <a:srgbClr val="000000"/>
              </a:buClr>
              <a:buFont typeface="Arial"/>
              <a:buChar char="–"/>
              <a:tabLst>
                <a:tab algn="l" pos="0"/>
              </a:tabLst>
            </a:pPr>
            <a:r>
              <a:rPr b="0" lang="es-ES" sz="2800" spc="-1" strike="noStrike">
                <a:solidFill>
                  <a:srgbClr val="000000"/>
                </a:solidFill>
                <a:latin typeface="Calibri"/>
              </a:rPr>
              <a:t>Normalization</a:t>
            </a:r>
            <a:endParaRPr b="0" lang="es-ES" sz="2800" spc="-1" strike="noStrike">
              <a:latin typeface="Arial"/>
            </a:endParaRPr>
          </a:p>
          <a:p>
            <a:pPr>
              <a:lnSpc>
                <a:spcPct val="100000"/>
              </a:lnSpc>
              <a:spcBef>
                <a:spcPts val="561"/>
              </a:spcBef>
              <a:buNone/>
              <a:tabLst>
                <a:tab algn="l" pos="0"/>
              </a:tabLst>
            </a:pPr>
            <a:endParaRPr b="0" lang="es-ES" sz="2800" spc="-1" strike="noStrike">
              <a:latin typeface="Arial"/>
            </a:endParaRPr>
          </a:p>
          <a:p>
            <a:pPr>
              <a:lnSpc>
                <a:spcPct val="100000"/>
              </a:lnSpc>
              <a:spcBef>
                <a:spcPts val="561"/>
              </a:spcBef>
              <a:buNone/>
              <a:tabLst>
                <a:tab algn="l" pos="0"/>
              </a:tabLst>
            </a:pPr>
            <a:endParaRPr b="0" lang="es-ES" sz="2800" spc="-1" strike="noStrike">
              <a:latin typeface="Arial"/>
            </a:endParaRPr>
          </a:p>
          <a:p>
            <a:pPr>
              <a:lnSpc>
                <a:spcPct val="100000"/>
              </a:lnSpc>
              <a:spcBef>
                <a:spcPts val="641"/>
              </a:spcBef>
              <a:buNone/>
              <a:tabLst>
                <a:tab algn="l" pos="0"/>
              </a:tabLst>
            </a:pPr>
            <a:endParaRPr b="0" lang="es-ES" sz="3200" spc="-1" strike="noStrike">
              <a:latin typeface="Arial"/>
            </a:endParaRPr>
          </a:p>
        </p:txBody>
      </p:sp>
      <p:sp>
        <p:nvSpPr>
          <p:cNvPr id="312"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Type of errors in a experiment</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 name="Diagram1"/>
          <p:cNvGraphicFramePr/>
          <p:nvPr>
            <p:extLst>
              <p:ext uri="{D42A27DB-BD31-4B8C-83A1-F6EECF244321}">
                <p14:modId xmlns:p14="http://schemas.microsoft.com/office/powerpoint/2010/main" val="2404763266"/>
              </p:ext>
            </p:extLst>
          </p:nvPr>
        </p:nvGraphicFramePr>
        <p:xfrm>
          <a:off x="1981080" y="1752480"/>
          <a:ext cx="8229240" cy="4525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13" name="7 CuadroTexto"/>
          <p:cNvSpPr/>
          <p:nvPr/>
        </p:nvSpPr>
        <p:spPr>
          <a:xfrm>
            <a:off x="5229000" y="6278400"/>
            <a:ext cx="2138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Calibri"/>
              </a:rPr>
              <a:t>R.A.Fisher (1935)</a:t>
            </a:r>
            <a:endParaRPr b="0" lang="es-ES" sz="1800" spc="-1" strike="noStrike">
              <a:latin typeface="Arial"/>
            </a:endParaRPr>
          </a:p>
        </p:txBody>
      </p:sp>
      <p:sp>
        <p:nvSpPr>
          <p:cNvPr id="314"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principles of experimental design</a:t>
            </a:r>
            <a:endParaRPr b="0" lang="es-ES" sz="2800" spc="-1" strike="noStrike">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42">
                                  <p:stCondLst>
                                    <p:cond delay="0"/>
                                  </p:stCondLst>
                                  <p:childTnLst>
                                    <p:set>
                                      <p:cBhvr>
                                        <p:cTn id="28" dur="1" fill="hold">
                                          <p:stCondLst>
                                            <p:cond delay="0"/>
                                          </p:stCondLst>
                                        </p:cTn>
                                        <p:tgtEl>
                                          <p:spTgt spid="-1"/>
                                        </p:tgtEl>
                                        <p:attrNameLst>
                                          <p:attrName>style.visibility</p:attrName>
                                        </p:attrNameLst>
                                      </p:cBhvr>
                                      <p:to>
                                        <p:strVal val="visible"/>
                                      </p:to>
                                    </p:set>
                                    <p:animEffect filter="fade" transition="in">
                                      <p:cBhvr additive="repl">
                                        <p:cTn id="29" dur="1000"/>
                                        <p:tgtEl>
                                          <p:spTgt spid="-1"/>
                                        </p:tgtEl>
                                      </p:cBhvr>
                                    </p:animEffect>
                                    <p:anim calcmode="lin" valueType="num">
                                      <p:cBhvr additive="repl">
                                        <p:cTn id="30" dur="1000" fill="hold"/>
                                        <p:tgtEl>
                                          <p:spTgt spid="-1"/>
                                        </p:tgtEl>
                                        <p:attrNameLst>
                                          <p:attrName>ppt_x</p:attrName>
                                        </p:attrNameLst>
                                      </p:cBhvr>
                                      <p:tavLst>
                                        <p:tav tm="0">
                                          <p:val>
                                            <p:strVal val="#ppt_x"/>
                                          </p:val>
                                        </p:tav>
                                        <p:tav tm="100000">
                                          <p:val>
                                            <p:strVal val="#ppt_x"/>
                                          </p:val>
                                        </p:tav>
                                      </p:tavLst>
                                    </p:anim>
                                    <p:anim calcmode="lin" valueType="num">
                                      <p:cBhvr additive="repl">
                                        <p:cTn id="31" dur="1000" fill="hold"/>
                                        <p:tgtEl>
                                          <p:spTgt spid="-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nodeType="clickEffect" fill="hold" presetClass="entr" presetID="1">
                                  <p:stCondLst>
                                    <p:cond delay="0"/>
                                  </p:stCondLst>
                                  <p:childTnLst>
                                    <p:set>
                                      <p:cBhvr>
                                        <p:cTn id="35"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2 Marcador de contenido"/>
          <p:cNvSpPr/>
          <p:nvPr/>
        </p:nvSpPr>
        <p:spPr>
          <a:xfrm>
            <a:off x="723600" y="1890720"/>
            <a:ext cx="11211120" cy="3757680"/>
          </a:xfrm>
          <a:prstGeom prst="rect">
            <a:avLst/>
          </a:prstGeom>
          <a:noFill/>
          <a:ln w="0">
            <a:noFill/>
          </a:ln>
        </p:spPr>
        <p:style>
          <a:lnRef idx="0"/>
          <a:fillRef idx="0"/>
          <a:effectRef idx="0"/>
          <a:fontRef idx="minor"/>
        </p:style>
        <p:txBody>
          <a:bodyPr anchor="t">
            <a:normAutofit fontScale="74000"/>
          </a:bodyPr>
          <a:p>
            <a:pPr>
              <a:lnSpc>
                <a:spcPct val="100000"/>
              </a:lnSpc>
              <a:spcBef>
                <a:spcPts val="519"/>
              </a:spcBef>
              <a:buNone/>
            </a:pPr>
            <a:endParaRPr b="0" lang="es-ES" sz="2600" spc="-1" strike="noStrike">
              <a:latin typeface="Arial"/>
            </a:endParaRPr>
          </a:p>
          <a:p>
            <a:pPr algn="just">
              <a:lnSpc>
                <a:spcPct val="100000"/>
              </a:lnSpc>
              <a:spcBef>
                <a:spcPts val="519"/>
              </a:spcBef>
              <a:buNone/>
              <a:tabLst>
                <a:tab algn="l" pos="0"/>
              </a:tabLst>
            </a:pPr>
            <a:r>
              <a:rPr b="0" lang="en-GB" sz="2600" spc="-1" strike="noStrike">
                <a:solidFill>
                  <a:srgbClr val="000000"/>
                </a:solidFill>
                <a:latin typeface="Minion Pro"/>
              </a:rPr>
              <a:t>The distinction between biological and technical replicates depends on which sources of variation are being studied or, alternatively, viewed as noise sources. </a:t>
            </a:r>
            <a:endParaRPr b="0" lang="es-ES" sz="2600" spc="-1" strike="noStrike">
              <a:latin typeface="Arial"/>
            </a:endParaRPr>
          </a:p>
          <a:p>
            <a:pPr algn="just">
              <a:lnSpc>
                <a:spcPct val="100000"/>
              </a:lnSpc>
              <a:spcBef>
                <a:spcPts val="561"/>
              </a:spcBef>
              <a:buNone/>
              <a:tabLst>
                <a:tab algn="l" pos="0"/>
              </a:tabLst>
            </a:pPr>
            <a:endParaRPr b="0" lang="es-ES" sz="2800" spc="-1" strike="noStrike">
              <a:latin typeface="Arial"/>
            </a:endParaRPr>
          </a:p>
          <a:p>
            <a:pPr marL="343080" indent="-343080">
              <a:lnSpc>
                <a:spcPct val="100000"/>
              </a:lnSpc>
              <a:spcBef>
                <a:spcPts val="561"/>
              </a:spcBef>
              <a:buClr>
                <a:srgbClr val="000000"/>
              </a:buClr>
              <a:buFont typeface="Arial"/>
              <a:buChar char="•"/>
              <a:tabLst>
                <a:tab algn="l" pos="0"/>
              </a:tabLst>
            </a:pPr>
            <a:r>
              <a:rPr b="0" lang="es-ES" sz="2800" spc="-1" strike="noStrike">
                <a:solidFill>
                  <a:srgbClr val="000000"/>
                </a:solidFill>
                <a:latin typeface="Calibri"/>
              </a:rPr>
              <a:t>Technical replicates </a:t>
            </a:r>
            <a:endParaRPr b="0" lang="es-ES" sz="28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Minimize random errors through averaging</a:t>
            </a:r>
            <a:endParaRPr b="0" lang="es-ES" sz="24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Test technology</a:t>
            </a:r>
            <a:endParaRPr b="0" lang="es-ES" sz="2400" spc="-1" strike="noStrike">
              <a:latin typeface="Arial"/>
            </a:endParaRPr>
          </a:p>
          <a:p>
            <a:pPr>
              <a:lnSpc>
                <a:spcPct val="100000"/>
              </a:lnSpc>
              <a:spcBef>
                <a:spcPts val="561"/>
              </a:spcBef>
              <a:buNone/>
              <a:tabLst>
                <a:tab algn="l" pos="0"/>
              </a:tabLst>
            </a:pPr>
            <a:endParaRPr b="0" lang="es-ES" sz="2800" spc="-1" strike="noStrike">
              <a:latin typeface="Arial"/>
            </a:endParaRPr>
          </a:p>
          <a:p>
            <a:pPr marL="343080" indent="-343080">
              <a:lnSpc>
                <a:spcPct val="100000"/>
              </a:lnSpc>
              <a:spcBef>
                <a:spcPts val="561"/>
              </a:spcBef>
              <a:buClr>
                <a:srgbClr val="000000"/>
              </a:buClr>
              <a:buFont typeface="Arial"/>
              <a:buChar char="•"/>
              <a:tabLst>
                <a:tab algn="l" pos="0"/>
              </a:tabLst>
            </a:pPr>
            <a:r>
              <a:rPr b="0" lang="es-ES" sz="2800" spc="-1" strike="noStrike">
                <a:solidFill>
                  <a:srgbClr val="000000"/>
                </a:solidFill>
                <a:latin typeface="Calibri"/>
              </a:rPr>
              <a:t>Biological replicates </a:t>
            </a:r>
            <a:endParaRPr b="0" lang="es-ES" sz="28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Draw conclusions about the whole population, not about the individual</a:t>
            </a:r>
            <a:endParaRPr b="0" lang="es-ES" sz="2400" spc="-1" strike="noStrike">
              <a:latin typeface="Arial"/>
            </a:endParaRPr>
          </a:p>
          <a:p>
            <a:pPr lvl="1" marL="743040" indent="-285840">
              <a:lnSpc>
                <a:spcPct val="100000"/>
              </a:lnSpc>
              <a:spcBef>
                <a:spcPts val="479"/>
              </a:spcBef>
              <a:buClr>
                <a:srgbClr val="000000"/>
              </a:buClr>
              <a:buFont typeface="Arial"/>
              <a:buChar char="–"/>
              <a:tabLst>
                <a:tab algn="l" pos="0"/>
              </a:tabLst>
            </a:pPr>
            <a:r>
              <a:rPr b="0" lang="es-ES" sz="2400" spc="-1" strike="noStrike">
                <a:solidFill>
                  <a:srgbClr val="000000"/>
                </a:solidFill>
                <a:latin typeface="Calibri"/>
              </a:rPr>
              <a:t>Control variability at different experimental steps</a:t>
            </a:r>
            <a:endParaRPr b="0" lang="es-ES" sz="2400" spc="-1" strike="noStrike">
              <a:latin typeface="Arial"/>
            </a:endParaRPr>
          </a:p>
        </p:txBody>
      </p:sp>
      <p:sp>
        <p:nvSpPr>
          <p:cNvPr id="316"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replication</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17" name="Group 139"/>
          <p:cNvGrpSpPr/>
          <p:nvPr/>
        </p:nvGrpSpPr>
        <p:grpSpPr>
          <a:xfrm>
            <a:off x="177480" y="2797560"/>
            <a:ext cx="3373560" cy="1997640"/>
            <a:chOff x="177480" y="2797560"/>
            <a:chExt cx="3373560" cy="1997640"/>
          </a:xfrm>
        </p:grpSpPr>
        <p:pic>
          <p:nvPicPr>
            <p:cNvPr id="318" name="Picture 3" descr=""/>
            <p:cNvPicPr/>
            <p:nvPr/>
          </p:nvPicPr>
          <p:blipFill>
            <a:blip r:embed="rId1"/>
            <a:stretch/>
          </p:blipFill>
          <p:spPr>
            <a:xfrm>
              <a:off x="1549080" y="2797560"/>
              <a:ext cx="728640" cy="499680"/>
            </a:xfrm>
            <a:prstGeom prst="rect">
              <a:avLst/>
            </a:prstGeom>
            <a:ln w="0">
              <a:noFill/>
            </a:ln>
          </p:spPr>
        </p:pic>
        <p:pic>
          <p:nvPicPr>
            <p:cNvPr id="319" name="Picture 7" descr=""/>
            <p:cNvPicPr/>
            <p:nvPr/>
          </p:nvPicPr>
          <p:blipFill>
            <a:blip r:embed="rId2"/>
            <a:stretch/>
          </p:blipFill>
          <p:spPr>
            <a:xfrm>
              <a:off x="2945880" y="3735360"/>
              <a:ext cx="411120" cy="422640"/>
            </a:xfrm>
            <a:prstGeom prst="rect">
              <a:avLst/>
            </a:prstGeom>
            <a:ln w="0">
              <a:noFill/>
            </a:ln>
          </p:spPr>
        </p:pic>
        <p:pic>
          <p:nvPicPr>
            <p:cNvPr id="320" name="Picture 8" descr=""/>
            <p:cNvPicPr/>
            <p:nvPr/>
          </p:nvPicPr>
          <p:blipFill>
            <a:blip r:embed="rId3"/>
            <a:stretch/>
          </p:blipFill>
          <p:spPr>
            <a:xfrm>
              <a:off x="442800" y="3736080"/>
              <a:ext cx="411120" cy="422640"/>
            </a:xfrm>
            <a:prstGeom prst="rect">
              <a:avLst/>
            </a:prstGeom>
            <a:ln w="0">
              <a:noFill/>
            </a:ln>
          </p:spPr>
        </p:pic>
        <p:pic>
          <p:nvPicPr>
            <p:cNvPr id="321" name="Picture 9" descr=""/>
            <p:cNvPicPr/>
            <p:nvPr/>
          </p:nvPicPr>
          <p:blipFill>
            <a:blip r:embed="rId4"/>
            <a:stretch/>
          </p:blipFill>
          <p:spPr>
            <a:xfrm>
              <a:off x="2042640" y="3714840"/>
              <a:ext cx="411120" cy="422640"/>
            </a:xfrm>
            <a:prstGeom prst="rect">
              <a:avLst/>
            </a:prstGeom>
            <a:ln w="0">
              <a:noFill/>
            </a:ln>
          </p:spPr>
        </p:pic>
        <p:pic>
          <p:nvPicPr>
            <p:cNvPr id="322" name="Picture 10" descr=""/>
            <p:cNvPicPr/>
            <p:nvPr/>
          </p:nvPicPr>
          <p:blipFill>
            <a:blip r:embed="rId5"/>
            <a:stretch/>
          </p:blipFill>
          <p:spPr>
            <a:xfrm>
              <a:off x="1192680" y="3736080"/>
              <a:ext cx="411120" cy="422640"/>
            </a:xfrm>
            <a:prstGeom prst="rect">
              <a:avLst/>
            </a:prstGeom>
            <a:ln w="0">
              <a:noFill/>
            </a:ln>
          </p:spPr>
        </p:pic>
        <p:pic>
          <p:nvPicPr>
            <p:cNvPr id="323" name="Picture 11" descr=""/>
            <p:cNvPicPr/>
            <p:nvPr/>
          </p:nvPicPr>
          <p:blipFill>
            <a:blip r:embed="rId6"/>
            <a:stretch/>
          </p:blipFill>
          <p:spPr>
            <a:xfrm>
              <a:off x="177480" y="4505760"/>
              <a:ext cx="264960" cy="280800"/>
            </a:xfrm>
            <a:prstGeom prst="rect">
              <a:avLst/>
            </a:prstGeom>
            <a:ln w="0">
              <a:noFill/>
            </a:ln>
          </p:spPr>
        </p:pic>
        <p:pic>
          <p:nvPicPr>
            <p:cNvPr id="324" name="Picture 12" descr=""/>
            <p:cNvPicPr/>
            <p:nvPr/>
          </p:nvPicPr>
          <p:blipFill>
            <a:blip r:embed="rId7"/>
            <a:stretch/>
          </p:blipFill>
          <p:spPr>
            <a:xfrm>
              <a:off x="442800" y="4505760"/>
              <a:ext cx="264960" cy="280800"/>
            </a:xfrm>
            <a:prstGeom prst="rect">
              <a:avLst/>
            </a:prstGeom>
            <a:ln w="0">
              <a:noFill/>
            </a:ln>
          </p:spPr>
        </p:pic>
        <p:pic>
          <p:nvPicPr>
            <p:cNvPr id="325" name="Picture 13" descr=""/>
            <p:cNvPicPr/>
            <p:nvPr/>
          </p:nvPicPr>
          <p:blipFill>
            <a:blip r:embed="rId8"/>
            <a:stretch/>
          </p:blipFill>
          <p:spPr>
            <a:xfrm>
              <a:off x="703440" y="4505760"/>
              <a:ext cx="264960" cy="280800"/>
            </a:xfrm>
            <a:prstGeom prst="rect">
              <a:avLst/>
            </a:prstGeom>
            <a:ln w="0">
              <a:noFill/>
            </a:ln>
          </p:spPr>
        </p:pic>
        <p:sp>
          <p:nvSpPr>
            <p:cNvPr id="326" name="Straight Arrow Connector 14"/>
            <p:cNvSpPr/>
            <p:nvPr/>
          </p:nvSpPr>
          <p:spPr>
            <a:xfrm flipH="1">
              <a:off x="648720" y="3297960"/>
              <a:ext cx="1264320" cy="4381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27" name="Straight Arrow Connector 15"/>
            <p:cNvSpPr/>
            <p:nvPr/>
          </p:nvSpPr>
          <p:spPr>
            <a:xfrm flipH="1">
              <a:off x="309600" y="4159080"/>
              <a:ext cx="33804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28" name="Straight Arrow Connector 18"/>
            <p:cNvSpPr/>
            <p:nvPr/>
          </p:nvSpPr>
          <p:spPr>
            <a:xfrm flipH="1">
              <a:off x="1397880" y="3297960"/>
              <a:ext cx="514440" cy="4381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29" name="Straight Arrow Connector 21"/>
            <p:cNvSpPr/>
            <p:nvPr/>
          </p:nvSpPr>
          <p:spPr>
            <a:xfrm>
              <a:off x="1913400" y="3297960"/>
              <a:ext cx="334440" cy="4165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30" name="Straight Arrow Connector 24"/>
            <p:cNvSpPr/>
            <p:nvPr/>
          </p:nvSpPr>
          <p:spPr>
            <a:xfrm>
              <a:off x="1913400" y="3297960"/>
              <a:ext cx="1237680" cy="43704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31" name="Straight Arrow Connector 29"/>
            <p:cNvSpPr/>
            <p:nvPr/>
          </p:nvSpPr>
          <p:spPr>
            <a:xfrm flipH="1">
              <a:off x="575640" y="4159080"/>
              <a:ext cx="7272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32" name="Straight Arrow Connector 32"/>
            <p:cNvSpPr/>
            <p:nvPr/>
          </p:nvSpPr>
          <p:spPr>
            <a:xfrm>
              <a:off x="648720" y="4159080"/>
              <a:ext cx="18720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333" name="Picture 35" descr=""/>
            <p:cNvPicPr/>
            <p:nvPr/>
          </p:nvPicPr>
          <p:blipFill>
            <a:blip r:embed="rId9"/>
            <a:stretch/>
          </p:blipFill>
          <p:spPr>
            <a:xfrm>
              <a:off x="995760" y="4514400"/>
              <a:ext cx="264960" cy="280800"/>
            </a:xfrm>
            <a:prstGeom prst="rect">
              <a:avLst/>
            </a:prstGeom>
            <a:ln w="0">
              <a:noFill/>
            </a:ln>
          </p:spPr>
        </p:pic>
        <p:pic>
          <p:nvPicPr>
            <p:cNvPr id="334" name="Picture 36" descr=""/>
            <p:cNvPicPr/>
            <p:nvPr/>
          </p:nvPicPr>
          <p:blipFill>
            <a:blip r:embed="rId10"/>
            <a:stretch/>
          </p:blipFill>
          <p:spPr>
            <a:xfrm>
              <a:off x="1261080" y="4514400"/>
              <a:ext cx="264960" cy="280800"/>
            </a:xfrm>
            <a:prstGeom prst="rect">
              <a:avLst/>
            </a:prstGeom>
            <a:ln w="0">
              <a:noFill/>
            </a:ln>
          </p:spPr>
        </p:pic>
        <p:pic>
          <p:nvPicPr>
            <p:cNvPr id="335" name="Picture 37" descr=""/>
            <p:cNvPicPr/>
            <p:nvPr/>
          </p:nvPicPr>
          <p:blipFill>
            <a:blip r:embed="rId11"/>
            <a:stretch/>
          </p:blipFill>
          <p:spPr>
            <a:xfrm>
              <a:off x="1521720" y="4514400"/>
              <a:ext cx="264960" cy="280800"/>
            </a:xfrm>
            <a:prstGeom prst="rect">
              <a:avLst/>
            </a:prstGeom>
            <a:ln w="0">
              <a:noFill/>
            </a:ln>
          </p:spPr>
        </p:pic>
        <p:sp>
          <p:nvSpPr>
            <p:cNvPr id="336" name="Straight Arrow Connector 38"/>
            <p:cNvSpPr/>
            <p:nvPr/>
          </p:nvSpPr>
          <p:spPr>
            <a:xfrm flipH="1">
              <a:off x="1127880" y="4159080"/>
              <a:ext cx="26964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37" name="Straight Arrow Connector 39"/>
            <p:cNvSpPr/>
            <p:nvPr/>
          </p:nvSpPr>
          <p:spPr>
            <a:xfrm flipH="1">
              <a:off x="1393920" y="4159080"/>
              <a:ext cx="432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38" name="Straight Arrow Connector 40"/>
            <p:cNvSpPr/>
            <p:nvPr/>
          </p:nvSpPr>
          <p:spPr>
            <a:xfrm>
              <a:off x="1398600" y="4159080"/>
              <a:ext cx="25524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339" name="Picture 41" descr=""/>
            <p:cNvPicPr/>
            <p:nvPr/>
          </p:nvPicPr>
          <p:blipFill>
            <a:blip r:embed="rId12"/>
            <a:stretch/>
          </p:blipFill>
          <p:spPr>
            <a:xfrm>
              <a:off x="1849320" y="4514400"/>
              <a:ext cx="264960" cy="280800"/>
            </a:xfrm>
            <a:prstGeom prst="rect">
              <a:avLst/>
            </a:prstGeom>
            <a:ln w="0">
              <a:noFill/>
            </a:ln>
          </p:spPr>
        </p:pic>
        <p:pic>
          <p:nvPicPr>
            <p:cNvPr id="340" name="Picture 42" descr=""/>
            <p:cNvPicPr/>
            <p:nvPr/>
          </p:nvPicPr>
          <p:blipFill>
            <a:blip r:embed="rId13"/>
            <a:stretch/>
          </p:blipFill>
          <p:spPr>
            <a:xfrm>
              <a:off x="2114640" y="4514400"/>
              <a:ext cx="264960" cy="280800"/>
            </a:xfrm>
            <a:prstGeom prst="rect">
              <a:avLst/>
            </a:prstGeom>
            <a:ln w="0">
              <a:noFill/>
            </a:ln>
          </p:spPr>
        </p:pic>
        <p:pic>
          <p:nvPicPr>
            <p:cNvPr id="341" name="Picture 43" descr=""/>
            <p:cNvPicPr/>
            <p:nvPr/>
          </p:nvPicPr>
          <p:blipFill>
            <a:blip r:embed="rId14"/>
            <a:stretch/>
          </p:blipFill>
          <p:spPr>
            <a:xfrm>
              <a:off x="2375280" y="4514400"/>
              <a:ext cx="264960" cy="280800"/>
            </a:xfrm>
            <a:prstGeom prst="rect">
              <a:avLst/>
            </a:prstGeom>
            <a:ln w="0">
              <a:noFill/>
            </a:ln>
          </p:spPr>
        </p:pic>
        <p:sp>
          <p:nvSpPr>
            <p:cNvPr id="342" name="Straight Arrow Connector 44"/>
            <p:cNvSpPr/>
            <p:nvPr/>
          </p:nvSpPr>
          <p:spPr>
            <a:xfrm flipH="1">
              <a:off x="1981440" y="4137840"/>
              <a:ext cx="26604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43" name="Straight Arrow Connector 45"/>
            <p:cNvSpPr/>
            <p:nvPr/>
          </p:nvSpPr>
          <p:spPr>
            <a:xfrm flipH="1">
              <a:off x="2247480" y="4137840"/>
              <a:ext cx="72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44" name="Straight Arrow Connector 46"/>
            <p:cNvSpPr/>
            <p:nvPr/>
          </p:nvSpPr>
          <p:spPr>
            <a:xfrm>
              <a:off x="2248200" y="4137840"/>
              <a:ext cx="25920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345" name="Picture 47" descr=""/>
            <p:cNvPicPr/>
            <p:nvPr/>
          </p:nvPicPr>
          <p:blipFill>
            <a:blip r:embed="rId15"/>
            <a:stretch/>
          </p:blipFill>
          <p:spPr>
            <a:xfrm>
              <a:off x="2760120" y="4514400"/>
              <a:ext cx="264960" cy="280800"/>
            </a:xfrm>
            <a:prstGeom prst="rect">
              <a:avLst/>
            </a:prstGeom>
            <a:ln w="0">
              <a:noFill/>
            </a:ln>
          </p:spPr>
        </p:pic>
        <p:pic>
          <p:nvPicPr>
            <p:cNvPr id="346" name="Picture 48" descr=""/>
            <p:cNvPicPr/>
            <p:nvPr/>
          </p:nvPicPr>
          <p:blipFill>
            <a:blip r:embed="rId16"/>
            <a:stretch/>
          </p:blipFill>
          <p:spPr>
            <a:xfrm>
              <a:off x="3025440" y="4514400"/>
              <a:ext cx="264960" cy="280800"/>
            </a:xfrm>
            <a:prstGeom prst="rect">
              <a:avLst/>
            </a:prstGeom>
            <a:ln w="0">
              <a:noFill/>
            </a:ln>
          </p:spPr>
        </p:pic>
        <p:pic>
          <p:nvPicPr>
            <p:cNvPr id="347" name="Picture 49" descr=""/>
            <p:cNvPicPr/>
            <p:nvPr/>
          </p:nvPicPr>
          <p:blipFill>
            <a:blip r:embed="rId17"/>
            <a:stretch/>
          </p:blipFill>
          <p:spPr>
            <a:xfrm>
              <a:off x="3286080" y="4514400"/>
              <a:ext cx="264960" cy="280800"/>
            </a:xfrm>
            <a:prstGeom prst="rect">
              <a:avLst/>
            </a:prstGeom>
            <a:ln w="0">
              <a:noFill/>
            </a:ln>
          </p:spPr>
        </p:pic>
        <p:sp>
          <p:nvSpPr>
            <p:cNvPr id="348" name="Straight Arrow Connector 50"/>
            <p:cNvSpPr/>
            <p:nvPr/>
          </p:nvSpPr>
          <p:spPr>
            <a:xfrm flipH="1">
              <a:off x="2892960" y="4158360"/>
              <a:ext cx="25848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49" name="Straight Arrow Connector 51"/>
            <p:cNvSpPr/>
            <p:nvPr/>
          </p:nvSpPr>
          <p:spPr>
            <a:xfrm>
              <a:off x="3151440" y="4158360"/>
              <a:ext cx="612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50" name="Straight Arrow Connector 52"/>
            <p:cNvSpPr/>
            <p:nvPr/>
          </p:nvSpPr>
          <p:spPr>
            <a:xfrm>
              <a:off x="3151440" y="4158360"/>
              <a:ext cx="26676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grpSp>
      <p:sp>
        <p:nvSpPr>
          <p:cNvPr id="351" name="Straight Connector 135"/>
          <p:cNvSpPr/>
          <p:nvPr/>
        </p:nvSpPr>
        <p:spPr>
          <a:xfrm>
            <a:off x="10324080" y="3138120"/>
            <a:ext cx="462600" cy="360"/>
          </a:xfrm>
          <a:prstGeom prst="line">
            <a:avLst/>
          </a:prstGeom>
          <a:ln cap="rnd" w="76200">
            <a:solidFill>
              <a:srgbClr val="000000"/>
            </a:solidFill>
            <a:prstDash val="sysDot"/>
            <a:round/>
          </a:ln>
        </p:spPr>
        <p:style>
          <a:lnRef idx="1">
            <a:schemeClr val="dk1"/>
          </a:lnRef>
          <a:fillRef idx="0">
            <a:schemeClr val="dk1"/>
          </a:fillRef>
          <a:effectRef idx="0">
            <a:schemeClr val="dk1"/>
          </a:effectRef>
          <a:fontRef idx="minor"/>
        </p:style>
      </p:sp>
      <p:grpSp>
        <p:nvGrpSpPr>
          <p:cNvPr id="352" name="Group 140"/>
          <p:cNvGrpSpPr/>
          <p:nvPr/>
        </p:nvGrpSpPr>
        <p:grpSpPr>
          <a:xfrm>
            <a:off x="3849120" y="2797560"/>
            <a:ext cx="3373200" cy="1997640"/>
            <a:chOff x="3849120" y="2797560"/>
            <a:chExt cx="3373200" cy="1997640"/>
          </a:xfrm>
        </p:grpSpPr>
        <p:pic>
          <p:nvPicPr>
            <p:cNvPr id="353" name="Picture 141" descr=""/>
            <p:cNvPicPr/>
            <p:nvPr/>
          </p:nvPicPr>
          <p:blipFill>
            <a:blip r:embed="rId18"/>
            <a:stretch/>
          </p:blipFill>
          <p:spPr>
            <a:xfrm>
              <a:off x="5220360" y="2797560"/>
              <a:ext cx="728640" cy="499680"/>
            </a:xfrm>
            <a:prstGeom prst="rect">
              <a:avLst/>
            </a:prstGeom>
            <a:ln w="0">
              <a:noFill/>
            </a:ln>
          </p:spPr>
        </p:pic>
        <p:pic>
          <p:nvPicPr>
            <p:cNvPr id="354" name="Picture 142" descr=""/>
            <p:cNvPicPr/>
            <p:nvPr/>
          </p:nvPicPr>
          <p:blipFill>
            <a:blip r:embed="rId19"/>
            <a:stretch/>
          </p:blipFill>
          <p:spPr>
            <a:xfrm>
              <a:off x="6617160" y="3735360"/>
              <a:ext cx="411120" cy="422640"/>
            </a:xfrm>
            <a:prstGeom prst="rect">
              <a:avLst/>
            </a:prstGeom>
            <a:ln w="0">
              <a:noFill/>
            </a:ln>
          </p:spPr>
        </p:pic>
        <p:pic>
          <p:nvPicPr>
            <p:cNvPr id="355" name="Picture 143" descr=""/>
            <p:cNvPicPr/>
            <p:nvPr/>
          </p:nvPicPr>
          <p:blipFill>
            <a:blip r:embed="rId20"/>
            <a:stretch/>
          </p:blipFill>
          <p:spPr>
            <a:xfrm>
              <a:off x="4114440" y="3736080"/>
              <a:ext cx="411120" cy="422640"/>
            </a:xfrm>
            <a:prstGeom prst="rect">
              <a:avLst/>
            </a:prstGeom>
            <a:ln w="0">
              <a:noFill/>
            </a:ln>
          </p:spPr>
        </p:pic>
        <p:pic>
          <p:nvPicPr>
            <p:cNvPr id="356" name="Picture 144" descr=""/>
            <p:cNvPicPr/>
            <p:nvPr/>
          </p:nvPicPr>
          <p:blipFill>
            <a:blip r:embed="rId21"/>
            <a:stretch/>
          </p:blipFill>
          <p:spPr>
            <a:xfrm>
              <a:off x="5713920" y="3714840"/>
              <a:ext cx="411120" cy="422640"/>
            </a:xfrm>
            <a:prstGeom prst="rect">
              <a:avLst/>
            </a:prstGeom>
            <a:ln w="0">
              <a:noFill/>
            </a:ln>
          </p:spPr>
        </p:pic>
        <p:pic>
          <p:nvPicPr>
            <p:cNvPr id="357" name="Picture 145" descr=""/>
            <p:cNvPicPr/>
            <p:nvPr/>
          </p:nvPicPr>
          <p:blipFill>
            <a:blip r:embed="rId22"/>
            <a:stretch/>
          </p:blipFill>
          <p:spPr>
            <a:xfrm>
              <a:off x="4864320" y="3736080"/>
              <a:ext cx="411120" cy="422640"/>
            </a:xfrm>
            <a:prstGeom prst="rect">
              <a:avLst/>
            </a:prstGeom>
            <a:ln w="0">
              <a:noFill/>
            </a:ln>
          </p:spPr>
        </p:pic>
        <p:pic>
          <p:nvPicPr>
            <p:cNvPr id="358" name="Picture 146" descr=""/>
            <p:cNvPicPr/>
            <p:nvPr/>
          </p:nvPicPr>
          <p:blipFill>
            <a:blip r:embed="rId23"/>
            <a:stretch/>
          </p:blipFill>
          <p:spPr>
            <a:xfrm>
              <a:off x="3849120" y="4505760"/>
              <a:ext cx="264960" cy="280800"/>
            </a:xfrm>
            <a:prstGeom prst="rect">
              <a:avLst/>
            </a:prstGeom>
            <a:ln w="0">
              <a:noFill/>
            </a:ln>
          </p:spPr>
        </p:pic>
        <p:pic>
          <p:nvPicPr>
            <p:cNvPr id="359" name="Picture 147" descr=""/>
            <p:cNvPicPr/>
            <p:nvPr/>
          </p:nvPicPr>
          <p:blipFill>
            <a:blip r:embed="rId24"/>
            <a:stretch/>
          </p:blipFill>
          <p:spPr>
            <a:xfrm>
              <a:off x="4114440" y="4505760"/>
              <a:ext cx="264960" cy="280800"/>
            </a:xfrm>
            <a:prstGeom prst="rect">
              <a:avLst/>
            </a:prstGeom>
            <a:ln w="0">
              <a:noFill/>
            </a:ln>
          </p:spPr>
        </p:pic>
        <p:pic>
          <p:nvPicPr>
            <p:cNvPr id="360" name="Picture 148" descr=""/>
            <p:cNvPicPr/>
            <p:nvPr/>
          </p:nvPicPr>
          <p:blipFill>
            <a:blip r:embed="rId25"/>
            <a:stretch/>
          </p:blipFill>
          <p:spPr>
            <a:xfrm>
              <a:off x="4375080" y="4505760"/>
              <a:ext cx="264960" cy="280800"/>
            </a:xfrm>
            <a:prstGeom prst="rect">
              <a:avLst/>
            </a:prstGeom>
            <a:ln w="0">
              <a:noFill/>
            </a:ln>
          </p:spPr>
        </p:pic>
        <p:sp>
          <p:nvSpPr>
            <p:cNvPr id="361" name="Straight Arrow Connector 149"/>
            <p:cNvSpPr/>
            <p:nvPr/>
          </p:nvSpPr>
          <p:spPr>
            <a:xfrm flipH="1">
              <a:off x="4320360" y="3297960"/>
              <a:ext cx="1264320" cy="4381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62" name="Straight Arrow Connector 150"/>
            <p:cNvSpPr/>
            <p:nvPr/>
          </p:nvSpPr>
          <p:spPr>
            <a:xfrm flipH="1">
              <a:off x="3980880" y="4159080"/>
              <a:ext cx="33804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63" name="Straight Arrow Connector 151"/>
            <p:cNvSpPr/>
            <p:nvPr/>
          </p:nvSpPr>
          <p:spPr>
            <a:xfrm flipH="1">
              <a:off x="5069520" y="3297960"/>
              <a:ext cx="514440" cy="4381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64" name="Straight Arrow Connector 152"/>
            <p:cNvSpPr/>
            <p:nvPr/>
          </p:nvSpPr>
          <p:spPr>
            <a:xfrm>
              <a:off x="5584680" y="3297960"/>
              <a:ext cx="334440" cy="4165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65" name="Straight Arrow Connector 153"/>
            <p:cNvSpPr/>
            <p:nvPr/>
          </p:nvSpPr>
          <p:spPr>
            <a:xfrm>
              <a:off x="5584680" y="3297960"/>
              <a:ext cx="1237680" cy="43704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66" name="Straight Arrow Connector 154"/>
            <p:cNvSpPr/>
            <p:nvPr/>
          </p:nvSpPr>
          <p:spPr>
            <a:xfrm flipH="1">
              <a:off x="4246920" y="4159080"/>
              <a:ext cx="7272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67" name="Straight Arrow Connector 155"/>
            <p:cNvSpPr/>
            <p:nvPr/>
          </p:nvSpPr>
          <p:spPr>
            <a:xfrm>
              <a:off x="4320360" y="4159080"/>
              <a:ext cx="18720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368" name="Picture 156" descr=""/>
            <p:cNvPicPr/>
            <p:nvPr/>
          </p:nvPicPr>
          <p:blipFill>
            <a:blip r:embed="rId26"/>
            <a:stretch/>
          </p:blipFill>
          <p:spPr>
            <a:xfrm>
              <a:off x="4667400" y="4514400"/>
              <a:ext cx="264960" cy="280800"/>
            </a:xfrm>
            <a:prstGeom prst="rect">
              <a:avLst/>
            </a:prstGeom>
            <a:ln w="0">
              <a:noFill/>
            </a:ln>
          </p:spPr>
        </p:pic>
        <p:pic>
          <p:nvPicPr>
            <p:cNvPr id="369" name="Picture 157" descr=""/>
            <p:cNvPicPr/>
            <p:nvPr/>
          </p:nvPicPr>
          <p:blipFill>
            <a:blip r:embed="rId27"/>
            <a:stretch/>
          </p:blipFill>
          <p:spPr>
            <a:xfrm>
              <a:off x="4932720" y="4514400"/>
              <a:ext cx="264960" cy="280800"/>
            </a:xfrm>
            <a:prstGeom prst="rect">
              <a:avLst/>
            </a:prstGeom>
            <a:ln w="0">
              <a:noFill/>
            </a:ln>
          </p:spPr>
        </p:pic>
        <p:pic>
          <p:nvPicPr>
            <p:cNvPr id="370" name="Picture 158" descr=""/>
            <p:cNvPicPr/>
            <p:nvPr/>
          </p:nvPicPr>
          <p:blipFill>
            <a:blip r:embed="rId28"/>
            <a:stretch/>
          </p:blipFill>
          <p:spPr>
            <a:xfrm>
              <a:off x="5193000" y="4514400"/>
              <a:ext cx="264960" cy="280800"/>
            </a:xfrm>
            <a:prstGeom prst="rect">
              <a:avLst/>
            </a:prstGeom>
            <a:ln w="0">
              <a:noFill/>
            </a:ln>
          </p:spPr>
        </p:pic>
        <p:sp>
          <p:nvSpPr>
            <p:cNvPr id="371" name="Straight Arrow Connector 159"/>
            <p:cNvSpPr/>
            <p:nvPr/>
          </p:nvSpPr>
          <p:spPr>
            <a:xfrm flipH="1">
              <a:off x="4799160" y="4159080"/>
              <a:ext cx="26964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72" name="Straight Arrow Connector 160"/>
            <p:cNvSpPr/>
            <p:nvPr/>
          </p:nvSpPr>
          <p:spPr>
            <a:xfrm flipH="1">
              <a:off x="5065200" y="4159080"/>
              <a:ext cx="432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73" name="Straight Arrow Connector 161"/>
            <p:cNvSpPr/>
            <p:nvPr/>
          </p:nvSpPr>
          <p:spPr>
            <a:xfrm>
              <a:off x="5070240" y="4159080"/>
              <a:ext cx="25524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374" name="Picture 162" descr=""/>
            <p:cNvPicPr/>
            <p:nvPr/>
          </p:nvPicPr>
          <p:blipFill>
            <a:blip r:embed="rId29"/>
            <a:stretch/>
          </p:blipFill>
          <p:spPr>
            <a:xfrm>
              <a:off x="5520600" y="4514400"/>
              <a:ext cx="264960" cy="280800"/>
            </a:xfrm>
            <a:prstGeom prst="rect">
              <a:avLst/>
            </a:prstGeom>
            <a:ln w="0">
              <a:noFill/>
            </a:ln>
          </p:spPr>
        </p:pic>
        <p:pic>
          <p:nvPicPr>
            <p:cNvPr id="375" name="Picture 163" descr=""/>
            <p:cNvPicPr/>
            <p:nvPr/>
          </p:nvPicPr>
          <p:blipFill>
            <a:blip r:embed="rId30"/>
            <a:stretch/>
          </p:blipFill>
          <p:spPr>
            <a:xfrm>
              <a:off x="5785920" y="4514400"/>
              <a:ext cx="264960" cy="280800"/>
            </a:xfrm>
            <a:prstGeom prst="rect">
              <a:avLst/>
            </a:prstGeom>
            <a:ln w="0">
              <a:noFill/>
            </a:ln>
          </p:spPr>
        </p:pic>
        <p:pic>
          <p:nvPicPr>
            <p:cNvPr id="376" name="Picture 164" descr=""/>
            <p:cNvPicPr/>
            <p:nvPr/>
          </p:nvPicPr>
          <p:blipFill>
            <a:blip r:embed="rId31"/>
            <a:stretch/>
          </p:blipFill>
          <p:spPr>
            <a:xfrm>
              <a:off x="6046560" y="4514400"/>
              <a:ext cx="264960" cy="280800"/>
            </a:xfrm>
            <a:prstGeom prst="rect">
              <a:avLst/>
            </a:prstGeom>
            <a:ln w="0">
              <a:noFill/>
            </a:ln>
          </p:spPr>
        </p:pic>
        <p:sp>
          <p:nvSpPr>
            <p:cNvPr id="377" name="Straight Arrow Connector 165"/>
            <p:cNvSpPr/>
            <p:nvPr/>
          </p:nvSpPr>
          <p:spPr>
            <a:xfrm flipH="1">
              <a:off x="5652720" y="4137840"/>
              <a:ext cx="26604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78" name="Straight Arrow Connector 166"/>
            <p:cNvSpPr/>
            <p:nvPr/>
          </p:nvSpPr>
          <p:spPr>
            <a:xfrm flipH="1">
              <a:off x="5918760" y="4137840"/>
              <a:ext cx="72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79" name="Straight Arrow Connector 167"/>
            <p:cNvSpPr/>
            <p:nvPr/>
          </p:nvSpPr>
          <p:spPr>
            <a:xfrm>
              <a:off x="5919840" y="4137840"/>
              <a:ext cx="25920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380" name="Picture 168" descr=""/>
            <p:cNvPicPr/>
            <p:nvPr/>
          </p:nvPicPr>
          <p:blipFill>
            <a:blip r:embed="rId32"/>
            <a:stretch/>
          </p:blipFill>
          <p:spPr>
            <a:xfrm>
              <a:off x="6431760" y="4514400"/>
              <a:ext cx="264960" cy="280800"/>
            </a:xfrm>
            <a:prstGeom prst="rect">
              <a:avLst/>
            </a:prstGeom>
            <a:ln w="0">
              <a:noFill/>
            </a:ln>
          </p:spPr>
        </p:pic>
        <p:pic>
          <p:nvPicPr>
            <p:cNvPr id="381" name="Picture 169" descr=""/>
            <p:cNvPicPr/>
            <p:nvPr/>
          </p:nvPicPr>
          <p:blipFill>
            <a:blip r:embed="rId33"/>
            <a:stretch/>
          </p:blipFill>
          <p:spPr>
            <a:xfrm>
              <a:off x="6697080" y="4514400"/>
              <a:ext cx="264960" cy="280800"/>
            </a:xfrm>
            <a:prstGeom prst="rect">
              <a:avLst/>
            </a:prstGeom>
            <a:ln w="0">
              <a:noFill/>
            </a:ln>
          </p:spPr>
        </p:pic>
        <p:pic>
          <p:nvPicPr>
            <p:cNvPr id="382" name="Picture 170" descr=""/>
            <p:cNvPicPr/>
            <p:nvPr/>
          </p:nvPicPr>
          <p:blipFill>
            <a:blip r:embed="rId34"/>
            <a:stretch/>
          </p:blipFill>
          <p:spPr>
            <a:xfrm>
              <a:off x="6957360" y="4514400"/>
              <a:ext cx="264960" cy="280800"/>
            </a:xfrm>
            <a:prstGeom prst="rect">
              <a:avLst/>
            </a:prstGeom>
            <a:ln w="0">
              <a:noFill/>
            </a:ln>
          </p:spPr>
        </p:pic>
        <p:sp>
          <p:nvSpPr>
            <p:cNvPr id="383" name="Straight Arrow Connector 171"/>
            <p:cNvSpPr/>
            <p:nvPr/>
          </p:nvSpPr>
          <p:spPr>
            <a:xfrm flipH="1">
              <a:off x="6564240" y="4158360"/>
              <a:ext cx="25848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84" name="Straight Arrow Connector 172"/>
            <p:cNvSpPr/>
            <p:nvPr/>
          </p:nvSpPr>
          <p:spPr>
            <a:xfrm>
              <a:off x="6823080" y="4158360"/>
              <a:ext cx="612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85" name="Straight Arrow Connector 173"/>
            <p:cNvSpPr/>
            <p:nvPr/>
          </p:nvSpPr>
          <p:spPr>
            <a:xfrm>
              <a:off x="6823080" y="4158360"/>
              <a:ext cx="26676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grpSp>
      <p:grpSp>
        <p:nvGrpSpPr>
          <p:cNvPr id="386" name="Group 174"/>
          <p:cNvGrpSpPr/>
          <p:nvPr/>
        </p:nvGrpSpPr>
        <p:grpSpPr>
          <a:xfrm>
            <a:off x="7448040" y="2797560"/>
            <a:ext cx="3373560" cy="1997640"/>
            <a:chOff x="7448040" y="2797560"/>
            <a:chExt cx="3373560" cy="1997640"/>
          </a:xfrm>
        </p:grpSpPr>
        <p:pic>
          <p:nvPicPr>
            <p:cNvPr id="387" name="Picture 175" descr=""/>
            <p:cNvPicPr/>
            <p:nvPr/>
          </p:nvPicPr>
          <p:blipFill>
            <a:blip r:embed="rId35"/>
            <a:stretch/>
          </p:blipFill>
          <p:spPr>
            <a:xfrm>
              <a:off x="8819280" y="2797560"/>
              <a:ext cx="728640" cy="499680"/>
            </a:xfrm>
            <a:prstGeom prst="rect">
              <a:avLst/>
            </a:prstGeom>
            <a:ln w="0">
              <a:noFill/>
            </a:ln>
          </p:spPr>
        </p:pic>
        <p:pic>
          <p:nvPicPr>
            <p:cNvPr id="388" name="Picture 176" descr=""/>
            <p:cNvPicPr/>
            <p:nvPr/>
          </p:nvPicPr>
          <p:blipFill>
            <a:blip r:embed="rId36"/>
            <a:stretch/>
          </p:blipFill>
          <p:spPr>
            <a:xfrm>
              <a:off x="10216440" y="3735360"/>
              <a:ext cx="411120" cy="422640"/>
            </a:xfrm>
            <a:prstGeom prst="rect">
              <a:avLst/>
            </a:prstGeom>
            <a:ln w="0">
              <a:noFill/>
            </a:ln>
          </p:spPr>
        </p:pic>
        <p:pic>
          <p:nvPicPr>
            <p:cNvPr id="389" name="Picture 177" descr=""/>
            <p:cNvPicPr/>
            <p:nvPr/>
          </p:nvPicPr>
          <p:blipFill>
            <a:blip r:embed="rId37"/>
            <a:stretch/>
          </p:blipFill>
          <p:spPr>
            <a:xfrm>
              <a:off x="7713360" y="3736080"/>
              <a:ext cx="411120" cy="422640"/>
            </a:xfrm>
            <a:prstGeom prst="rect">
              <a:avLst/>
            </a:prstGeom>
            <a:ln w="0">
              <a:noFill/>
            </a:ln>
          </p:spPr>
        </p:pic>
        <p:pic>
          <p:nvPicPr>
            <p:cNvPr id="390" name="Picture 178" descr=""/>
            <p:cNvPicPr/>
            <p:nvPr/>
          </p:nvPicPr>
          <p:blipFill>
            <a:blip r:embed="rId38"/>
            <a:stretch/>
          </p:blipFill>
          <p:spPr>
            <a:xfrm>
              <a:off x="9313200" y="3714840"/>
              <a:ext cx="411120" cy="422640"/>
            </a:xfrm>
            <a:prstGeom prst="rect">
              <a:avLst/>
            </a:prstGeom>
            <a:ln w="0">
              <a:noFill/>
            </a:ln>
          </p:spPr>
        </p:pic>
        <p:pic>
          <p:nvPicPr>
            <p:cNvPr id="391" name="Picture 179" descr=""/>
            <p:cNvPicPr/>
            <p:nvPr/>
          </p:nvPicPr>
          <p:blipFill>
            <a:blip r:embed="rId39"/>
            <a:stretch/>
          </p:blipFill>
          <p:spPr>
            <a:xfrm>
              <a:off x="8463240" y="3736080"/>
              <a:ext cx="411120" cy="422640"/>
            </a:xfrm>
            <a:prstGeom prst="rect">
              <a:avLst/>
            </a:prstGeom>
            <a:ln w="0">
              <a:noFill/>
            </a:ln>
          </p:spPr>
        </p:pic>
        <p:pic>
          <p:nvPicPr>
            <p:cNvPr id="392" name="Picture 180" descr=""/>
            <p:cNvPicPr/>
            <p:nvPr/>
          </p:nvPicPr>
          <p:blipFill>
            <a:blip r:embed="rId40"/>
            <a:stretch/>
          </p:blipFill>
          <p:spPr>
            <a:xfrm>
              <a:off x="7448040" y="4505760"/>
              <a:ext cx="264960" cy="280800"/>
            </a:xfrm>
            <a:prstGeom prst="rect">
              <a:avLst/>
            </a:prstGeom>
            <a:ln w="0">
              <a:noFill/>
            </a:ln>
          </p:spPr>
        </p:pic>
        <p:pic>
          <p:nvPicPr>
            <p:cNvPr id="393" name="Picture 181" descr=""/>
            <p:cNvPicPr/>
            <p:nvPr/>
          </p:nvPicPr>
          <p:blipFill>
            <a:blip r:embed="rId41"/>
            <a:stretch/>
          </p:blipFill>
          <p:spPr>
            <a:xfrm>
              <a:off x="7713360" y="4505760"/>
              <a:ext cx="264960" cy="280800"/>
            </a:xfrm>
            <a:prstGeom prst="rect">
              <a:avLst/>
            </a:prstGeom>
            <a:ln w="0">
              <a:noFill/>
            </a:ln>
          </p:spPr>
        </p:pic>
        <p:pic>
          <p:nvPicPr>
            <p:cNvPr id="394" name="Picture 182" descr=""/>
            <p:cNvPicPr/>
            <p:nvPr/>
          </p:nvPicPr>
          <p:blipFill>
            <a:blip r:embed="rId42"/>
            <a:stretch/>
          </p:blipFill>
          <p:spPr>
            <a:xfrm>
              <a:off x="7974000" y="4505760"/>
              <a:ext cx="264960" cy="280800"/>
            </a:xfrm>
            <a:prstGeom prst="rect">
              <a:avLst/>
            </a:prstGeom>
            <a:ln w="0">
              <a:noFill/>
            </a:ln>
          </p:spPr>
        </p:pic>
        <p:sp>
          <p:nvSpPr>
            <p:cNvPr id="395" name="Straight Arrow Connector 183"/>
            <p:cNvSpPr/>
            <p:nvPr/>
          </p:nvSpPr>
          <p:spPr>
            <a:xfrm flipH="1">
              <a:off x="7919280" y="3297960"/>
              <a:ext cx="1264320" cy="4381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96" name="Straight Arrow Connector 184"/>
            <p:cNvSpPr/>
            <p:nvPr/>
          </p:nvSpPr>
          <p:spPr>
            <a:xfrm flipH="1">
              <a:off x="7580160" y="4159080"/>
              <a:ext cx="33804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97" name="Straight Arrow Connector 185"/>
            <p:cNvSpPr/>
            <p:nvPr/>
          </p:nvSpPr>
          <p:spPr>
            <a:xfrm flipH="1">
              <a:off x="8668440" y="3297960"/>
              <a:ext cx="514440" cy="4381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98" name="Straight Arrow Connector 186"/>
            <p:cNvSpPr/>
            <p:nvPr/>
          </p:nvSpPr>
          <p:spPr>
            <a:xfrm>
              <a:off x="9183960" y="3297960"/>
              <a:ext cx="334440" cy="41652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399" name="Straight Arrow Connector 187"/>
            <p:cNvSpPr/>
            <p:nvPr/>
          </p:nvSpPr>
          <p:spPr>
            <a:xfrm>
              <a:off x="9183960" y="3297960"/>
              <a:ext cx="1237680" cy="43704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00" name="Straight Arrow Connector 188"/>
            <p:cNvSpPr/>
            <p:nvPr/>
          </p:nvSpPr>
          <p:spPr>
            <a:xfrm flipH="1">
              <a:off x="7846200" y="4159080"/>
              <a:ext cx="7272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01" name="Straight Arrow Connector 189"/>
            <p:cNvSpPr/>
            <p:nvPr/>
          </p:nvSpPr>
          <p:spPr>
            <a:xfrm>
              <a:off x="7919280" y="4159080"/>
              <a:ext cx="187200" cy="34596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402" name="Picture 190" descr=""/>
            <p:cNvPicPr/>
            <p:nvPr/>
          </p:nvPicPr>
          <p:blipFill>
            <a:blip r:embed="rId43"/>
            <a:stretch/>
          </p:blipFill>
          <p:spPr>
            <a:xfrm>
              <a:off x="8266320" y="4514400"/>
              <a:ext cx="264960" cy="280800"/>
            </a:xfrm>
            <a:prstGeom prst="rect">
              <a:avLst/>
            </a:prstGeom>
            <a:ln w="0">
              <a:noFill/>
            </a:ln>
          </p:spPr>
        </p:pic>
        <p:pic>
          <p:nvPicPr>
            <p:cNvPr id="403" name="Picture 191" descr=""/>
            <p:cNvPicPr/>
            <p:nvPr/>
          </p:nvPicPr>
          <p:blipFill>
            <a:blip r:embed="rId44"/>
            <a:stretch/>
          </p:blipFill>
          <p:spPr>
            <a:xfrm>
              <a:off x="8531640" y="4514400"/>
              <a:ext cx="264960" cy="280800"/>
            </a:xfrm>
            <a:prstGeom prst="rect">
              <a:avLst/>
            </a:prstGeom>
            <a:ln w="0">
              <a:noFill/>
            </a:ln>
          </p:spPr>
        </p:pic>
        <p:pic>
          <p:nvPicPr>
            <p:cNvPr id="404" name="Picture 192" descr=""/>
            <p:cNvPicPr/>
            <p:nvPr/>
          </p:nvPicPr>
          <p:blipFill>
            <a:blip r:embed="rId45"/>
            <a:stretch/>
          </p:blipFill>
          <p:spPr>
            <a:xfrm>
              <a:off x="8792280" y="4514400"/>
              <a:ext cx="264960" cy="280800"/>
            </a:xfrm>
            <a:prstGeom prst="rect">
              <a:avLst/>
            </a:prstGeom>
            <a:ln w="0">
              <a:noFill/>
            </a:ln>
          </p:spPr>
        </p:pic>
        <p:sp>
          <p:nvSpPr>
            <p:cNvPr id="405" name="Straight Arrow Connector 193"/>
            <p:cNvSpPr/>
            <p:nvPr/>
          </p:nvSpPr>
          <p:spPr>
            <a:xfrm flipH="1">
              <a:off x="8398080" y="4159080"/>
              <a:ext cx="26964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06" name="Straight Arrow Connector 194"/>
            <p:cNvSpPr/>
            <p:nvPr/>
          </p:nvSpPr>
          <p:spPr>
            <a:xfrm flipH="1">
              <a:off x="8664120" y="4159080"/>
              <a:ext cx="432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07" name="Straight Arrow Connector 195"/>
            <p:cNvSpPr/>
            <p:nvPr/>
          </p:nvSpPr>
          <p:spPr>
            <a:xfrm>
              <a:off x="8669160" y="4159080"/>
              <a:ext cx="255240" cy="3546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408" name="Picture 196" descr=""/>
            <p:cNvPicPr/>
            <p:nvPr/>
          </p:nvPicPr>
          <p:blipFill>
            <a:blip r:embed="rId46"/>
            <a:stretch/>
          </p:blipFill>
          <p:spPr>
            <a:xfrm>
              <a:off x="9119880" y="4514400"/>
              <a:ext cx="264960" cy="280800"/>
            </a:xfrm>
            <a:prstGeom prst="rect">
              <a:avLst/>
            </a:prstGeom>
            <a:ln w="0">
              <a:noFill/>
            </a:ln>
          </p:spPr>
        </p:pic>
        <p:pic>
          <p:nvPicPr>
            <p:cNvPr id="409" name="Picture 197" descr=""/>
            <p:cNvPicPr/>
            <p:nvPr/>
          </p:nvPicPr>
          <p:blipFill>
            <a:blip r:embed="rId47"/>
            <a:stretch/>
          </p:blipFill>
          <p:spPr>
            <a:xfrm>
              <a:off x="9385200" y="4514400"/>
              <a:ext cx="264960" cy="280800"/>
            </a:xfrm>
            <a:prstGeom prst="rect">
              <a:avLst/>
            </a:prstGeom>
            <a:ln w="0">
              <a:noFill/>
            </a:ln>
          </p:spPr>
        </p:pic>
        <p:pic>
          <p:nvPicPr>
            <p:cNvPr id="410" name="Picture 198" descr=""/>
            <p:cNvPicPr/>
            <p:nvPr/>
          </p:nvPicPr>
          <p:blipFill>
            <a:blip r:embed="rId48"/>
            <a:stretch/>
          </p:blipFill>
          <p:spPr>
            <a:xfrm>
              <a:off x="9645840" y="4514400"/>
              <a:ext cx="264960" cy="280800"/>
            </a:xfrm>
            <a:prstGeom prst="rect">
              <a:avLst/>
            </a:prstGeom>
            <a:ln w="0">
              <a:noFill/>
            </a:ln>
          </p:spPr>
        </p:pic>
        <p:sp>
          <p:nvSpPr>
            <p:cNvPr id="411" name="Straight Arrow Connector 199"/>
            <p:cNvSpPr/>
            <p:nvPr/>
          </p:nvSpPr>
          <p:spPr>
            <a:xfrm flipH="1">
              <a:off x="9251640" y="4137840"/>
              <a:ext cx="26604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12" name="Straight Arrow Connector 200"/>
            <p:cNvSpPr/>
            <p:nvPr/>
          </p:nvSpPr>
          <p:spPr>
            <a:xfrm flipH="1">
              <a:off x="9517680" y="4137840"/>
              <a:ext cx="72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13" name="Straight Arrow Connector 201"/>
            <p:cNvSpPr/>
            <p:nvPr/>
          </p:nvSpPr>
          <p:spPr>
            <a:xfrm>
              <a:off x="9518760" y="4137840"/>
              <a:ext cx="259200" cy="37620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pic>
          <p:nvPicPr>
            <p:cNvPr id="414" name="Picture 202" descr=""/>
            <p:cNvPicPr/>
            <p:nvPr/>
          </p:nvPicPr>
          <p:blipFill>
            <a:blip r:embed="rId49"/>
            <a:stretch/>
          </p:blipFill>
          <p:spPr>
            <a:xfrm>
              <a:off x="10030680" y="4514400"/>
              <a:ext cx="264960" cy="280800"/>
            </a:xfrm>
            <a:prstGeom prst="rect">
              <a:avLst/>
            </a:prstGeom>
            <a:ln w="0">
              <a:noFill/>
            </a:ln>
          </p:spPr>
        </p:pic>
        <p:pic>
          <p:nvPicPr>
            <p:cNvPr id="415" name="Picture 203" descr=""/>
            <p:cNvPicPr/>
            <p:nvPr/>
          </p:nvPicPr>
          <p:blipFill>
            <a:blip r:embed="rId50"/>
            <a:stretch/>
          </p:blipFill>
          <p:spPr>
            <a:xfrm>
              <a:off x="10296000" y="4514400"/>
              <a:ext cx="264960" cy="280800"/>
            </a:xfrm>
            <a:prstGeom prst="rect">
              <a:avLst/>
            </a:prstGeom>
            <a:ln w="0">
              <a:noFill/>
            </a:ln>
          </p:spPr>
        </p:pic>
        <p:pic>
          <p:nvPicPr>
            <p:cNvPr id="416" name="Picture 204" descr=""/>
            <p:cNvPicPr/>
            <p:nvPr/>
          </p:nvPicPr>
          <p:blipFill>
            <a:blip r:embed="rId51"/>
            <a:stretch/>
          </p:blipFill>
          <p:spPr>
            <a:xfrm>
              <a:off x="10556640" y="4514400"/>
              <a:ext cx="264960" cy="280800"/>
            </a:xfrm>
            <a:prstGeom prst="rect">
              <a:avLst/>
            </a:prstGeom>
            <a:ln w="0">
              <a:noFill/>
            </a:ln>
          </p:spPr>
        </p:pic>
        <p:sp>
          <p:nvSpPr>
            <p:cNvPr id="417" name="Straight Arrow Connector 205"/>
            <p:cNvSpPr/>
            <p:nvPr/>
          </p:nvSpPr>
          <p:spPr>
            <a:xfrm flipH="1">
              <a:off x="10163160" y="4158360"/>
              <a:ext cx="25848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18" name="Straight Arrow Connector 206"/>
            <p:cNvSpPr/>
            <p:nvPr/>
          </p:nvSpPr>
          <p:spPr>
            <a:xfrm>
              <a:off x="10422000" y="4158360"/>
              <a:ext cx="612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sp>
          <p:nvSpPr>
            <p:cNvPr id="419" name="Straight Arrow Connector 207"/>
            <p:cNvSpPr/>
            <p:nvPr/>
          </p:nvSpPr>
          <p:spPr>
            <a:xfrm>
              <a:off x="10422000" y="4158360"/>
              <a:ext cx="266760" cy="355680"/>
            </a:xfrm>
            <a:custGeom>
              <a:avLst/>
              <a:gdLst/>
              <a:ahLst/>
              <a:rect l="l" t="t" r="r" b="b"/>
              <a:pathLst>
                <a:path w="21600" h="21600">
                  <a:moveTo>
                    <a:pt x="0" y="0"/>
                  </a:moveTo>
                  <a:lnTo>
                    <a:pt x="21600" y="21600"/>
                  </a:lnTo>
                </a:path>
              </a:pathLst>
            </a:custGeom>
            <a:noFill/>
            <a:ln cap="rnd">
              <a:solidFill>
                <a:srgbClr val="000000"/>
              </a:solidFill>
              <a:round/>
              <a:tailEnd len="med" type="triangle" w="med"/>
            </a:ln>
          </p:spPr>
          <p:style>
            <a:lnRef idx="1">
              <a:schemeClr val="dk1"/>
            </a:lnRef>
            <a:fillRef idx="0">
              <a:schemeClr val="dk1"/>
            </a:fillRef>
            <a:effectRef idx="0">
              <a:schemeClr val="dk1"/>
            </a:effectRef>
            <a:fontRef idx="minor"/>
          </p:style>
        </p:sp>
      </p:grpSp>
      <p:sp>
        <p:nvSpPr>
          <p:cNvPr id="420" name="TextBox 208"/>
          <p:cNvSpPr/>
          <p:nvPr/>
        </p:nvSpPr>
        <p:spPr>
          <a:xfrm>
            <a:off x="3001320" y="5277240"/>
            <a:ext cx="6053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rPr>
              <a:t>Which kind of replication is going on at every step?</a:t>
            </a:r>
            <a:endParaRPr b="0" lang="es-ES" sz="1800" spc="-1" strike="noStrike">
              <a:latin typeface="Arial"/>
            </a:endParaRPr>
          </a:p>
        </p:txBody>
      </p:sp>
      <p:sp>
        <p:nvSpPr>
          <p:cNvPr id="421" name="TextBox 209"/>
          <p:cNvSpPr/>
          <p:nvPr/>
        </p:nvSpPr>
        <p:spPr>
          <a:xfrm>
            <a:off x="2568960" y="5861880"/>
            <a:ext cx="7020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rPr>
              <a:t>Which sources of variation, error or noise can you think off?</a:t>
            </a:r>
            <a:endParaRPr b="0" lang="es-ES" sz="1800" spc="-1" strike="noStrike">
              <a:latin typeface="Arial"/>
            </a:endParaRPr>
          </a:p>
        </p:txBody>
      </p:sp>
      <p:sp>
        <p:nvSpPr>
          <p:cNvPr id="422"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replication</a:t>
            </a:r>
            <a:endParaRPr b="0" lang="es-ES" sz="2800" spc="-1" strike="noStrike">
              <a:latin typeface="Arial"/>
            </a:endParaRPr>
          </a:p>
        </p:txBody>
      </p:sp>
      <p:sp>
        <p:nvSpPr>
          <p:cNvPr id="423" name="TextBox 211"/>
          <p:cNvSpPr/>
          <p:nvPr/>
        </p:nvSpPr>
        <p:spPr>
          <a:xfrm>
            <a:off x="1997640" y="1984680"/>
            <a:ext cx="784152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rPr>
              <a:t>Suppose you perform an experiment in which you can measure the expression of a gene in a single cell and you have money to perform 48 measurements.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Hierarchical Sampling and technique errors</a:t>
            </a:r>
            <a:endParaRPr b="0" lang="es-ES" sz="2800" spc="-1" strike="noStrike">
              <a:latin typeface="Arial"/>
            </a:endParaRPr>
          </a:p>
        </p:txBody>
      </p:sp>
      <p:pic>
        <p:nvPicPr>
          <p:cNvPr id="425" name="Picture 5" descr=""/>
          <p:cNvPicPr/>
          <p:nvPr/>
        </p:nvPicPr>
        <p:blipFill>
          <a:blip r:embed="rId1"/>
          <a:stretch/>
        </p:blipFill>
        <p:spPr>
          <a:xfrm>
            <a:off x="3811320" y="2138760"/>
            <a:ext cx="4569120" cy="42235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464400" y="189000"/>
            <a:ext cx="11029320" cy="987840"/>
          </a:xfrm>
          <a:prstGeom prst="rect">
            <a:avLst/>
          </a:prstGeom>
          <a:noFill/>
          <a:ln w="0">
            <a:noFill/>
          </a:ln>
        </p:spPr>
        <p:txBody>
          <a:bodyPr anchor="b">
            <a:noAutofit/>
          </a:bodyPr>
          <a:p>
            <a:pPr>
              <a:lnSpc>
                <a:spcPct val="100000"/>
              </a:lnSpc>
              <a:buNone/>
            </a:pPr>
            <a:r>
              <a:rPr b="0" lang="en-GB" sz="2800" spc="-1" strike="noStrike" cap="all">
                <a:solidFill>
                  <a:srgbClr val="404040"/>
                </a:solidFill>
                <a:latin typeface="Franklin Gothic Demi"/>
              </a:rPr>
              <a:t>How to choose type and number of replicates?</a:t>
            </a:r>
            <a:endParaRPr b="0" lang="en-US" sz="2800" spc="-1" strike="noStrike">
              <a:solidFill>
                <a:srgbClr val="000000"/>
              </a:solidFill>
              <a:latin typeface="Franklin Gothic Book"/>
            </a:endParaRPr>
          </a:p>
        </p:txBody>
      </p:sp>
      <p:pic>
        <p:nvPicPr>
          <p:cNvPr id="427" name="Picture 7" descr=""/>
          <p:cNvPicPr/>
          <p:nvPr/>
        </p:nvPicPr>
        <p:blipFill>
          <a:blip r:embed="rId1"/>
          <a:stretch/>
        </p:blipFill>
        <p:spPr>
          <a:xfrm>
            <a:off x="581760" y="3368880"/>
            <a:ext cx="7337160" cy="3202920"/>
          </a:xfrm>
          <a:prstGeom prst="rect">
            <a:avLst/>
          </a:prstGeom>
          <a:ln w="0">
            <a:noFill/>
          </a:ln>
        </p:spPr>
      </p:pic>
      <p:pic>
        <p:nvPicPr>
          <p:cNvPr id="428" name="Picture 9" descr=""/>
          <p:cNvPicPr/>
          <p:nvPr/>
        </p:nvPicPr>
        <p:blipFill>
          <a:blip r:embed="rId2"/>
          <a:stretch/>
        </p:blipFill>
        <p:spPr>
          <a:xfrm>
            <a:off x="8007120" y="3693960"/>
            <a:ext cx="3984840" cy="2591640"/>
          </a:xfrm>
          <a:prstGeom prst="rect">
            <a:avLst/>
          </a:prstGeom>
          <a:ln w="0">
            <a:noFill/>
          </a:ln>
        </p:spPr>
      </p:pic>
      <p:sp>
        <p:nvSpPr>
          <p:cNvPr id="429" name="TextBox 6"/>
          <p:cNvSpPr/>
          <p:nvPr/>
        </p:nvSpPr>
        <p:spPr>
          <a:xfrm>
            <a:off x="1368720" y="2389680"/>
            <a:ext cx="68914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800" spc="-1" strike="noStrike" u="sng">
                <a:solidFill>
                  <a:srgbClr val="6eac1c"/>
                </a:solidFill>
                <a:uFillTx/>
                <a:latin typeface="Franklin Gothic Book"/>
                <a:hlinkClick r:id="rId3"/>
              </a:rPr>
              <a:t>https://www.nature.com/collections/qghhqm/pointsofsignificance</a:t>
            </a:r>
            <a:endParaRPr b="0" lang="es-ES" sz="1800" spc="-1" strike="noStrike">
              <a:latin typeface="Arial"/>
            </a:endParaRPr>
          </a:p>
        </p:txBody>
      </p:sp>
      <p:sp>
        <p:nvSpPr>
          <p:cNvPr id="430" name="TextBox 8"/>
          <p:cNvSpPr/>
          <p:nvPr/>
        </p:nvSpPr>
        <p:spPr>
          <a:xfrm>
            <a:off x="1368720" y="1536840"/>
            <a:ext cx="2381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800" spc="-1" strike="noStrike" u="sng">
                <a:solidFill>
                  <a:srgbClr val="6eac1c"/>
                </a:solidFill>
                <a:uFillTx/>
                <a:latin typeface="Franklin Gothic Book"/>
                <a:hlinkClick r:id="rId4"/>
              </a:rPr>
              <a:t>https://mk.bcgsc.ca/</a:t>
            </a:r>
            <a:endParaRPr b="0" lang="es-ES" sz="1800" spc="-1" strike="noStrike">
              <a:latin typeface="Arial"/>
            </a:endParaRPr>
          </a:p>
        </p:txBody>
      </p:sp>
      <p:pic>
        <p:nvPicPr>
          <p:cNvPr id="431" name="Picture 4" descr=""/>
          <p:cNvPicPr/>
          <p:nvPr/>
        </p:nvPicPr>
        <p:blipFill>
          <a:blip r:embed="rId5"/>
          <a:stretch/>
        </p:blipFill>
        <p:spPr>
          <a:xfrm>
            <a:off x="3830040" y="1221120"/>
            <a:ext cx="1325520" cy="1136160"/>
          </a:xfrm>
          <a:prstGeom prst="rect">
            <a:avLst/>
          </a:prstGeom>
          <a:ln w="0">
            <a:noFill/>
          </a:ln>
        </p:spPr>
      </p:pic>
      <p:sp>
        <p:nvSpPr>
          <p:cNvPr id="432" name="TextBox 12"/>
          <p:cNvSpPr/>
          <p:nvPr/>
        </p:nvSpPr>
        <p:spPr>
          <a:xfrm>
            <a:off x="629640" y="2934000"/>
            <a:ext cx="72417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Franklin Gothic Book"/>
              </a:rPr>
              <a:t>We measure the expression of a specific gene in liver cells in mice, X=12</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clickEffect" fill="hold" presetClass="entr" presetID="2" presetSubtype="4">
                                  <p:stCondLst>
                                    <p:cond delay="0"/>
                                  </p:stCondLst>
                                  <p:childTnLst>
                                    <p:set>
                                      <p:cBhvr>
                                        <p:cTn id="41" dur="1" fill="hold">
                                          <p:stCondLst>
                                            <p:cond delay="0"/>
                                          </p:stCondLst>
                                        </p:cTn>
                                        <p:tgtEl>
                                          <p:spTgt spid="432"/>
                                        </p:tgtEl>
                                        <p:attrNameLst>
                                          <p:attrName>style.visibility</p:attrName>
                                        </p:attrNameLst>
                                      </p:cBhvr>
                                      <p:to>
                                        <p:strVal val="visible"/>
                                      </p:to>
                                    </p:set>
                                    <p:anim calcmode="lin" valueType="num">
                                      <p:cBhvr additive="repl">
                                        <p:cTn id="42" dur="500" fill="hold"/>
                                        <p:tgtEl>
                                          <p:spTgt spid="432"/>
                                        </p:tgtEl>
                                        <p:attrNameLst>
                                          <p:attrName>ppt_x</p:attrName>
                                        </p:attrNameLst>
                                      </p:cBhvr>
                                      <p:tavLst>
                                        <p:tav tm="0">
                                          <p:val>
                                            <p:strVal val="#ppt_x"/>
                                          </p:val>
                                        </p:tav>
                                        <p:tav tm="100000">
                                          <p:val>
                                            <p:strVal val="#ppt_x"/>
                                          </p:val>
                                        </p:tav>
                                      </p:tavLst>
                                    </p:anim>
                                    <p:anim calcmode="lin" valueType="num">
                                      <p:cBhvr additive="repl">
                                        <p:cTn id="43" dur="500" fill="hold"/>
                                        <p:tgtEl>
                                          <p:spTgt spid="43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2" presetSubtype="4">
                                  <p:stCondLst>
                                    <p:cond delay="0"/>
                                  </p:stCondLst>
                                  <p:childTnLst>
                                    <p:set>
                                      <p:cBhvr>
                                        <p:cTn id="47" dur="1" fill="hold">
                                          <p:stCondLst>
                                            <p:cond delay="0"/>
                                          </p:stCondLst>
                                        </p:cTn>
                                        <p:tgtEl>
                                          <p:spTgt spid="427"/>
                                        </p:tgtEl>
                                        <p:attrNameLst>
                                          <p:attrName>style.visibility</p:attrName>
                                        </p:attrNameLst>
                                      </p:cBhvr>
                                      <p:to>
                                        <p:strVal val="visible"/>
                                      </p:to>
                                    </p:set>
                                    <p:anim calcmode="lin" valueType="num">
                                      <p:cBhvr additive="repl">
                                        <p:cTn id="48" dur="500" fill="hold"/>
                                        <p:tgtEl>
                                          <p:spTgt spid="427"/>
                                        </p:tgtEl>
                                        <p:attrNameLst>
                                          <p:attrName>ppt_x</p:attrName>
                                        </p:attrNameLst>
                                      </p:cBhvr>
                                      <p:tavLst>
                                        <p:tav tm="0">
                                          <p:val>
                                            <p:strVal val="#ppt_x"/>
                                          </p:val>
                                        </p:tav>
                                        <p:tav tm="100000">
                                          <p:val>
                                            <p:strVal val="#ppt_x"/>
                                          </p:val>
                                        </p:tav>
                                      </p:tavLst>
                                    </p:anim>
                                    <p:anim calcmode="lin" valueType="num">
                                      <p:cBhvr additive="repl">
                                        <p:cTn id="49" dur="500" fill="hold"/>
                                        <p:tgtEl>
                                          <p:spTgt spid="427"/>
                                        </p:tgtEl>
                                        <p:attrNameLst>
                                          <p:attrName>ppt_y</p:attrName>
                                        </p:attrNameLst>
                                      </p:cBhvr>
                                      <p:tavLst>
                                        <p:tav tm="0">
                                          <p:val>
                                            <p:strVal val="1+#ppt_h/2"/>
                                          </p:val>
                                        </p:tav>
                                        <p:tav tm="100000">
                                          <p:val>
                                            <p:strVal val="#ppt_y"/>
                                          </p:val>
                                        </p:tav>
                                      </p:tavLst>
                                    </p:anim>
                                  </p:childTnLst>
                                </p:cTn>
                              </p:par>
                              <p:par>
                                <p:cTn id="50" nodeType="withEffect" fill="hold" presetClass="entr" presetID="2" presetSubtype="4">
                                  <p:stCondLst>
                                    <p:cond delay="0"/>
                                  </p:stCondLst>
                                  <p:childTnLst>
                                    <p:set>
                                      <p:cBhvr>
                                        <p:cTn id="51" dur="1" fill="hold">
                                          <p:stCondLst>
                                            <p:cond delay="0"/>
                                          </p:stCondLst>
                                        </p:cTn>
                                        <p:tgtEl>
                                          <p:spTgt spid="428"/>
                                        </p:tgtEl>
                                        <p:attrNameLst>
                                          <p:attrName>style.visibility</p:attrName>
                                        </p:attrNameLst>
                                      </p:cBhvr>
                                      <p:to>
                                        <p:strVal val="visible"/>
                                      </p:to>
                                    </p:set>
                                    <p:anim calcmode="lin" valueType="num">
                                      <p:cBhvr additive="repl">
                                        <p:cTn id="52" dur="500" fill="hold"/>
                                        <p:tgtEl>
                                          <p:spTgt spid="428"/>
                                        </p:tgtEl>
                                        <p:attrNameLst>
                                          <p:attrName>ppt_x</p:attrName>
                                        </p:attrNameLst>
                                      </p:cBhvr>
                                      <p:tavLst>
                                        <p:tav tm="0">
                                          <p:val>
                                            <p:strVal val="#ppt_x"/>
                                          </p:val>
                                        </p:tav>
                                        <p:tav tm="100000">
                                          <p:val>
                                            <p:strVal val="#ppt_x"/>
                                          </p:val>
                                        </p:tav>
                                      </p:tavLst>
                                    </p:anim>
                                    <p:anim calcmode="lin" valueType="num">
                                      <p:cBhvr additive="repl">
                                        <p:cTn id="53" dur="500" fill="hold"/>
                                        <p:tgtEl>
                                          <p:spTgt spid="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2 Marcador de contenido"/>
          <p:cNvSpPr/>
          <p:nvPr/>
        </p:nvSpPr>
        <p:spPr>
          <a:xfrm>
            <a:off x="1716120" y="2076840"/>
            <a:ext cx="8570520" cy="541800"/>
          </a:xfrm>
          <a:prstGeom prst="rect">
            <a:avLst/>
          </a:prstGeom>
          <a:noFill/>
          <a:ln w="0">
            <a:noFill/>
          </a:ln>
        </p:spPr>
        <p:style>
          <a:lnRef idx="0"/>
          <a:fillRef idx="0"/>
          <a:effectRef idx="0"/>
          <a:fontRef idx="minor"/>
        </p:style>
        <p:txBody>
          <a:bodyPr anchor="t">
            <a:normAutofit fontScale="72000"/>
          </a:bodyPr>
          <a:p>
            <a:pPr>
              <a:lnSpc>
                <a:spcPct val="100000"/>
              </a:lnSpc>
              <a:spcBef>
                <a:spcPts val="561"/>
              </a:spcBef>
              <a:buNone/>
              <a:tabLst>
                <a:tab algn="l" pos="0"/>
              </a:tabLst>
            </a:pPr>
            <a:r>
              <a:rPr b="0" lang="es-ES" sz="2800" spc="-1" strike="noStrike">
                <a:solidFill>
                  <a:srgbClr val="000000"/>
                </a:solidFill>
                <a:latin typeface="Calibri"/>
              </a:rPr>
              <a:t>At least three biological replicates for omics technologies</a:t>
            </a:r>
            <a:endParaRPr b="0" lang="es-ES" sz="2800" spc="-1" strike="noStrike">
              <a:latin typeface="Arial"/>
            </a:endParaRPr>
          </a:p>
        </p:txBody>
      </p:sp>
      <p:grpSp>
        <p:nvGrpSpPr>
          <p:cNvPr id="434" name="Group 4"/>
          <p:cNvGrpSpPr/>
          <p:nvPr/>
        </p:nvGrpSpPr>
        <p:grpSpPr>
          <a:xfrm>
            <a:off x="2706480" y="2795040"/>
            <a:ext cx="6336720" cy="3360240"/>
            <a:chOff x="2706480" y="2795040"/>
            <a:chExt cx="6336720" cy="3360240"/>
          </a:xfrm>
        </p:grpSpPr>
        <p:grpSp>
          <p:nvGrpSpPr>
            <p:cNvPr id="435" name="Group 5"/>
            <p:cNvGrpSpPr/>
            <p:nvPr/>
          </p:nvGrpSpPr>
          <p:grpSpPr>
            <a:xfrm>
              <a:off x="2706480" y="2795040"/>
              <a:ext cx="6336720" cy="3360240"/>
              <a:chOff x="2706480" y="2795040"/>
              <a:chExt cx="6336720" cy="3360240"/>
            </a:xfrm>
          </p:grpSpPr>
          <p:grpSp>
            <p:nvGrpSpPr>
              <p:cNvPr id="436" name="Group 6"/>
              <p:cNvGrpSpPr/>
              <p:nvPr/>
            </p:nvGrpSpPr>
            <p:grpSpPr>
              <a:xfrm>
                <a:off x="3093120" y="2914920"/>
                <a:ext cx="5950080" cy="3240360"/>
                <a:chOff x="3093120" y="2914920"/>
                <a:chExt cx="5950080" cy="3240360"/>
              </a:xfrm>
            </p:grpSpPr>
            <p:pic>
              <p:nvPicPr>
                <p:cNvPr id="437" name="Picture 7" descr=""/>
                <p:cNvPicPr/>
                <p:nvPr/>
              </p:nvPicPr>
              <p:blipFill>
                <a:blip r:embed="rId1"/>
                <a:stretch/>
              </p:blipFill>
              <p:spPr>
                <a:xfrm>
                  <a:off x="3093120" y="2914920"/>
                  <a:ext cx="5950080" cy="3240360"/>
                </a:xfrm>
                <a:prstGeom prst="rect">
                  <a:avLst/>
                </a:prstGeom>
                <a:ln w="0">
                  <a:noFill/>
                </a:ln>
              </p:spPr>
            </p:pic>
            <p:sp>
              <p:nvSpPr>
                <p:cNvPr id="438" name="Rectangle 8"/>
                <p:cNvSpPr/>
                <p:nvPr/>
              </p:nvSpPr>
              <p:spPr>
                <a:xfrm>
                  <a:off x="3093120" y="4153680"/>
                  <a:ext cx="86040" cy="521280"/>
                </a:xfrm>
                <a:prstGeom prst="rect">
                  <a:avLst/>
                </a:prstGeom>
                <a:solidFill>
                  <a:srgbClr val="ffffff"/>
                </a:solidFill>
                <a:ln w="0">
                  <a:noFill/>
                </a:ln>
              </p:spPr>
              <p:style>
                <a:lnRef idx="0"/>
                <a:fillRef idx="0"/>
                <a:effectRef idx="0"/>
                <a:fontRef idx="minor"/>
              </p:style>
            </p:sp>
          </p:grpSp>
          <p:sp>
            <p:nvSpPr>
              <p:cNvPr id="439" name="Text Box 9"/>
              <p:cNvSpPr/>
              <p:nvPr/>
            </p:nvSpPr>
            <p:spPr>
              <a:xfrm rot="16200000">
                <a:off x="1253880" y="4247280"/>
                <a:ext cx="3237840" cy="333000"/>
              </a:xfrm>
              <a:prstGeom prst="rect">
                <a:avLst/>
              </a:prstGeom>
              <a:solidFill>
                <a:srgbClr val="ffffff"/>
              </a:solidFill>
              <a:ln w="0">
                <a:noFill/>
              </a:ln>
            </p:spPr>
            <p:style>
              <a:lnRef idx="0"/>
              <a:fillRef idx="0"/>
              <a:effectRef idx="0"/>
              <a:fontRef idx="minor"/>
            </p:style>
            <p:txBody>
              <a:bodyPr lIns="90000" rIns="90000" tIns="45000" bIns="45000" anchor="t">
                <a:spAutoFit/>
              </a:bodyPr>
              <a:p>
                <a:pPr algn="ctr">
                  <a:lnSpc>
                    <a:spcPct val="100000"/>
                  </a:lnSpc>
                  <a:buNone/>
                </a:pPr>
                <a:r>
                  <a:rPr b="0" lang="en-GB" sz="1600" spc="-1" strike="noStrike">
                    <a:solidFill>
                      <a:srgbClr val="000000"/>
                    </a:solidFill>
                    <a:latin typeface="Comic Sans MS"/>
                  </a:rPr>
                  <a:t>Critical t-value</a:t>
                </a:r>
                <a:endParaRPr b="0" lang="es-ES" sz="1600" spc="-1" strike="noStrike">
                  <a:latin typeface="Arial"/>
                </a:endParaRPr>
              </a:p>
            </p:txBody>
          </p:sp>
        </p:grpSp>
        <p:sp>
          <p:nvSpPr>
            <p:cNvPr id="440" name="Text Box 10"/>
            <p:cNvSpPr/>
            <p:nvPr/>
          </p:nvSpPr>
          <p:spPr>
            <a:xfrm>
              <a:off x="5380200" y="3072600"/>
              <a:ext cx="2590560" cy="6382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GB" sz="1800" spc="-1" strike="noStrike" u="sng">
                  <a:solidFill>
                    <a:srgbClr val="ff0000"/>
                  </a:solidFill>
                  <a:uFillTx/>
                  <a:latin typeface="Comic Sans MS"/>
                </a:rPr>
                <a:t>At least</a:t>
              </a:r>
              <a:r>
                <a:rPr b="1" lang="en-GB" sz="1800" spc="-1" strike="noStrike">
                  <a:solidFill>
                    <a:srgbClr val="ff0000"/>
                  </a:solidFill>
                  <a:latin typeface="Comic Sans MS"/>
                </a:rPr>
                <a:t> 3 biological replicates</a:t>
              </a:r>
              <a:endParaRPr b="0" lang="es-ES" sz="1800" spc="-1" strike="noStrike">
                <a:latin typeface="Arial"/>
              </a:endParaRPr>
            </a:p>
            <a:p>
              <a:pPr algn="ctr">
                <a:lnSpc>
                  <a:spcPct val="100000"/>
                </a:lnSpc>
                <a:buNone/>
              </a:pPr>
              <a:r>
                <a:rPr b="1" lang="en-GB" sz="1800" spc="-1" strike="noStrike">
                  <a:solidFill>
                    <a:srgbClr val="ff0000"/>
                  </a:solidFill>
                  <a:latin typeface="Comic Sans MS"/>
                </a:rPr>
                <a:t>should be included</a:t>
              </a:r>
              <a:endParaRPr b="0" lang="es-ES" sz="1800" spc="-1" strike="noStrike">
                <a:latin typeface="Arial"/>
              </a:endParaRPr>
            </a:p>
          </p:txBody>
        </p:sp>
      </p:grpSp>
      <p:sp>
        <p:nvSpPr>
          <p:cNvPr id="441"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BIOLOGICAL replication</a:t>
            </a:r>
            <a:endParaRPr b="0" lang="es-ES" sz="2800" spc="-1" strike="noStrike">
              <a:latin typeface="Arial"/>
            </a:endParaRPr>
          </a:p>
        </p:txBody>
      </p:sp>
    </p:spTree>
  </p:cSld>
  <mc:AlternateContent>
    <mc:Choice Requires="p14">
      <p:transition spd="slow" p14:dur="2000"/>
    </mc:Choice>
    <mc:Fallback>
      <p:transition spd="slow"/>
    </mc:Fallback>
  </mc:AlternateContent>
  <p:timing>
    <p:tnLst>
      <p:par>
        <p:cTn id="54" dur="indefinite" restart="never" nodeType="tmRoot">
          <p:childTnLst>
            <p:seq>
              <p:cTn id="55" dur="indefinite" nodeType="mainSeq">
                <p:childTnLst>
                  <p:par>
                    <p:cTn id="56" fill="hold">
                      <p:stCondLst>
                        <p:cond delay="0"/>
                      </p:stCondLst>
                      <p:childTnLst>
                        <p:par>
                          <p:cTn id="57" fill="hold">
                            <p:stCondLst>
                              <p:cond delay="0"/>
                            </p:stCondLst>
                            <p:childTnLst>
                              <p:par>
                                <p:cTn id="58" nodeType="withEffect" fill="hold" presetClass="entr" presetID="3" presetSubtype="10">
                                  <p:stCondLst>
                                    <p:cond delay="0"/>
                                  </p:stCondLst>
                                  <p:childTnLst>
                                    <p:set>
                                      <p:cBhvr>
                                        <p:cTn id="59" dur="1" fill="hold">
                                          <p:stCondLst>
                                            <p:cond delay="0"/>
                                          </p:stCondLst>
                                        </p:cTn>
                                        <p:tgtEl>
                                          <p:spTgt spid="434"/>
                                        </p:tgtEl>
                                        <p:attrNameLst>
                                          <p:attrName>style.visibility</p:attrName>
                                        </p:attrNameLst>
                                      </p:cBhvr>
                                      <p:to>
                                        <p:strVal val="visible"/>
                                      </p:to>
                                    </p:set>
                                    <p:animEffect filter="blinds(horizontal)" transition="in">
                                      <p:cBhvr additive="repl">
                                        <p:cTn id="60"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2" name="Picture 2" descr=""/>
          <p:cNvPicPr/>
          <p:nvPr/>
        </p:nvPicPr>
        <p:blipFill>
          <a:blip r:embed="rId1"/>
          <a:srcRect l="49994" t="25324" r="15010" b="20668"/>
          <a:stretch/>
        </p:blipFill>
        <p:spPr>
          <a:xfrm>
            <a:off x="3501720" y="2583360"/>
            <a:ext cx="4742640" cy="3900960"/>
          </a:xfrm>
          <a:prstGeom prst="rect">
            <a:avLst/>
          </a:prstGeom>
          <a:ln w="0">
            <a:noFill/>
          </a:ln>
        </p:spPr>
      </p:pic>
      <p:sp>
        <p:nvSpPr>
          <p:cNvPr id="443"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Biological replIcates or depth?</a:t>
            </a:r>
            <a:endParaRPr b="0" lang="es-ES" sz="2800" spc="-1" strike="noStrike">
              <a:latin typeface="Arial"/>
            </a:endParaRPr>
          </a:p>
        </p:txBody>
      </p:sp>
      <p:sp>
        <p:nvSpPr>
          <p:cNvPr id="444" name="TextBox 7"/>
          <p:cNvSpPr/>
          <p:nvPr/>
        </p:nvSpPr>
        <p:spPr>
          <a:xfrm>
            <a:off x="824400" y="1651680"/>
            <a:ext cx="10368720" cy="8197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GB" sz="1600" spc="-1" strike="noStrike">
                <a:solidFill>
                  <a:srgbClr val="000000"/>
                </a:solidFill>
                <a:latin typeface="Franklin Gothic Book"/>
              </a:rPr>
              <a:t>RNA-Seq experiment from MCF7 tumor cell line (mammary gland) with 7 replicates per condition (17b Estradiol and Control).</a:t>
            </a:r>
            <a:endParaRPr b="0" lang="es-ES" sz="1600" spc="-1" strike="noStrike">
              <a:latin typeface="Arial"/>
            </a:endParaRPr>
          </a:p>
          <a:p>
            <a:pPr marL="285840" indent="-285840">
              <a:lnSpc>
                <a:spcPct val="100000"/>
              </a:lnSpc>
              <a:buClr>
                <a:srgbClr val="000000"/>
              </a:buClr>
              <a:buFont typeface="Arial"/>
              <a:buChar char="•"/>
            </a:pPr>
            <a:r>
              <a:rPr b="0" lang="en-GB" sz="1600" spc="-1" strike="noStrike">
                <a:solidFill>
                  <a:srgbClr val="000000"/>
                </a:solidFill>
                <a:latin typeface="Franklin Gothic Book"/>
              </a:rPr>
              <a:t>Sequenced up to 30M reads.</a:t>
            </a:r>
            <a:endParaRPr b="0" lang="es-ES" sz="1600" spc="-1" strike="noStrike">
              <a:latin typeface="Arial"/>
            </a:endParaRPr>
          </a:p>
        </p:txBody>
      </p:sp>
      <p:grpSp>
        <p:nvGrpSpPr>
          <p:cNvPr id="445" name="Group 2"/>
          <p:cNvGrpSpPr/>
          <p:nvPr/>
        </p:nvGrpSpPr>
        <p:grpSpPr>
          <a:xfrm>
            <a:off x="1274400" y="3884040"/>
            <a:ext cx="3500640" cy="1854720"/>
            <a:chOff x="1274400" y="3884040"/>
            <a:chExt cx="3500640" cy="1854720"/>
          </a:xfrm>
        </p:grpSpPr>
        <p:sp>
          <p:nvSpPr>
            <p:cNvPr id="446" name="TextBox 8"/>
            <p:cNvSpPr/>
            <p:nvPr/>
          </p:nvSpPr>
          <p:spPr>
            <a:xfrm>
              <a:off x="1274400" y="4371480"/>
              <a:ext cx="2130120" cy="136728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rPr>
                <a:t>There is only an increase of </a:t>
              </a:r>
              <a:r>
                <a:rPr b="1" lang="en-GB" sz="1200" spc="-1" strike="noStrike">
                  <a:solidFill>
                    <a:srgbClr val="00b0f0"/>
                  </a:solidFill>
                  <a:latin typeface="Franklin Gothic Book"/>
                </a:rPr>
                <a:t>6%</a:t>
              </a:r>
              <a:r>
                <a:rPr b="1" lang="en-GB" sz="1200" spc="-1" strike="noStrike">
                  <a:solidFill>
                    <a:srgbClr val="000000"/>
                  </a:solidFill>
                  <a:latin typeface="Franklin Gothic Book"/>
                </a:rPr>
                <a:t> </a:t>
              </a:r>
              <a:r>
                <a:rPr b="0" lang="en-GB" sz="1200" spc="-1" strike="noStrike">
                  <a:solidFill>
                    <a:srgbClr val="000000"/>
                  </a:solidFill>
                  <a:latin typeface="Franklin Gothic Book"/>
                </a:rPr>
                <a:t>. (2011 -&gt; 2139) in the DE genes when increasing by 50% the reads: from 2 replicates of 10M (20M) to 15M (30M) reads.</a:t>
              </a:r>
              <a:endParaRPr b="0" lang="es-ES" sz="1200" spc="-1" strike="noStrike">
                <a:latin typeface="Arial"/>
              </a:endParaRPr>
            </a:p>
          </p:txBody>
        </p:sp>
        <p:sp>
          <p:nvSpPr>
            <p:cNvPr id="447" name="Straight Arrow Connector 12"/>
            <p:cNvSpPr/>
            <p:nvPr/>
          </p:nvSpPr>
          <p:spPr>
            <a:xfrm flipV="1">
              <a:off x="3399480" y="3884040"/>
              <a:ext cx="1375560" cy="1087200"/>
            </a:xfrm>
            <a:custGeom>
              <a:avLst/>
              <a:gdLst/>
              <a:ahLst/>
              <a:rect l="l" t="t" r="r" b="b"/>
              <a:pathLst>
                <a:path w="21600" h="21600">
                  <a:moveTo>
                    <a:pt x="0" y="0"/>
                  </a:moveTo>
                  <a:lnTo>
                    <a:pt x="21600" y="21600"/>
                  </a:lnTo>
                </a:path>
              </a:pathLst>
            </a:custGeom>
            <a:noFill/>
            <a:ln cap="rnd">
              <a:solidFill>
                <a:srgbClr val="1cade4"/>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sp>
          <p:nvSpPr>
            <p:cNvPr id="448" name="Straight Arrow Connector 16"/>
            <p:cNvSpPr/>
            <p:nvPr/>
          </p:nvSpPr>
          <p:spPr>
            <a:xfrm flipV="1">
              <a:off x="3405240" y="3932280"/>
              <a:ext cx="1097640" cy="1038960"/>
            </a:xfrm>
            <a:custGeom>
              <a:avLst/>
              <a:gdLst/>
              <a:ahLst/>
              <a:rect l="l" t="t" r="r" b="b"/>
              <a:pathLst>
                <a:path w="21600" h="21600">
                  <a:moveTo>
                    <a:pt x="0" y="0"/>
                  </a:moveTo>
                  <a:lnTo>
                    <a:pt x="21600" y="21600"/>
                  </a:lnTo>
                </a:path>
              </a:pathLst>
            </a:custGeom>
            <a:noFill/>
            <a:ln cap="rnd">
              <a:solidFill>
                <a:srgbClr val="1cade4"/>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grpSp>
      <p:grpSp>
        <p:nvGrpSpPr>
          <p:cNvPr id="449" name="Group 1"/>
          <p:cNvGrpSpPr/>
          <p:nvPr/>
        </p:nvGrpSpPr>
        <p:grpSpPr>
          <a:xfrm>
            <a:off x="1309320" y="2527200"/>
            <a:ext cx="3193560" cy="1356480"/>
            <a:chOff x="1309320" y="2527200"/>
            <a:chExt cx="3193560" cy="1356480"/>
          </a:xfrm>
        </p:grpSpPr>
        <p:sp>
          <p:nvSpPr>
            <p:cNvPr id="450" name="TextBox 13"/>
            <p:cNvSpPr/>
            <p:nvPr/>
          </p:nvSpPr>
          <p:spPr>
            <a:xfrm>
              <a:off x="1309320" y="2527200"/>
              <a:ext cx="2130120" cy="118476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rPr>
                <a:t>There is an increase of </a:t>
              </a:r>
              <a:r>
                <a:rPr b="1" lang="en-GB" sz="1200" spc="-1" strike="noStrike">
                  <a:solidFill>
                    <a:srgbClr val="ff0000"/>
                  </a:solidFill>
                  <a:latin typeface="Franklin Gothic Book"/>
                </a:rPr>
                <a:t>35%</a:t>
              </a:r>
              <a:r>
                <a:rPr b="0" lang="en-GB" sz="1200" spc="-1" strike="noStrike">
                  <a:solidFill>
                    <a:srgbClr val="000000"/>
                  </a:solidFill>
                  <a:latin typeface="Franklin Gothic Book"/>
                </a:rPr>
                <a:t> in the DE genes (2011 -&gt; 2709) when increasing from 2 to 3 replicates of 10M (20M -&gt; 30M) reads.</a:t>
              </a:r>
              <a:endParaRPr b="0" lang="es-ES" sz="1200" spc="-1" strike="noStrike">
                <a:latin typeface="Arial"/>
              </a:endParaRPr>
            </a:p>
          </p:txBody>
        </p:sp>
        <p:sp>
          <p:nvSpPr>
            <p:cNvPr id="451" name="Straight Arrow Connector 22"/>
            <p:cNvSpPr/>
            <p:nvPr/>
          </p:nvSpPr>
          <p:spPr>
            <a:xfrm>
              <a:off x="3439800" y="3034800"/>
              <a:ext cx="1063080" cy="8488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sp>
          <p:nvSpPr>
            <p:cNvPr id="452" name="Straight Arrow Connector 24"/>
            <p:cNvSpPr/>
            <p:nvPr/>
          </p:nvSpPr>
          <p:spPr>
            <a:xfrm>
              <a:off x="3439800" y="3034800"/>
              <a:ext cx="1063080" cy="67284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grpSp>
      <p:grpSp>
        <p:nvGrpSpPr>
          <p:cNvPr id="453" name="Group 5"/>
          <p:cNvGrpSpPr/>
          <p:nvPr/>
        </p:nvGrpSpPr>
        <p:grpSpPr>
          <a:xfrm>
            <a:off x="6633720" y="2326680"/>
            <a:ext cx="3837960" cy="1459440"/>
            <a:chOff x="6633720" y="2326680"/>
            <a:chExt cx="3837960" cy="1459440"/>
          </a:xfrm>
        </p:grpSpPr>
        <p:sp>
          <p:nvSpPr>
            <p:cNvPr id="454" name="TextBox 28"/>
            <p:cNvSpPr/>
            <p:nvPr/>
          </p:nvSpPr>
          <p:spPr>
            <a:xfrm>
              <a:off x="8341560" y="2326680"/>
              <a:ext cx="2130120" cy="100224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rPr>
                <a:t>Power increases also </a:t>
              </a:r>
              <a:r>
                <a:rPr b="1" lang="en-GB" sz="1200" spc="-1" strike="noStrike">
                  <a:solidFill>
                    <a:srgbClr val="ff0000"/>
                  </a:solidFill>
                  <a:latin typeface="Franklin Gothic Book"/>
                </a:rPr>
                <a:t>41%</a:t>
              </a:r>
              <a:r>
                <a:rPr b="0" lang="en-GB" sz="1200" spc="-1" strike="noStrike">
                  <a:solidFill>
                    <a:srgbClr val="000000"/>
                  </a:solidFill>
                  <a:latin typeface="Franklin Gothic Book"/>
                </a:rPr>
                <a:t> (0.46 -&gt; 0.65) when increasing from 2 to 3 replicates of 10M (20M -&gt; 30M) reads.</a:t>
              </a:r>
              <a:endParaRPr b="0" lang="es-ES" sz="1200" spc="-1" strike="noStrike">
                <a:latin typeface="Arial"/>
              </a:endParaRPr>
            </a:p>
          </p:txBody>
        </p:sp>
        <p:sp>
          <p:nvSpPr>
            <p:cNvPr id="455" name="Straight Arrow Connector 30"/>
            <p:cNvSpPr/>
            <p:nvPr/>
          </p:nvSpPr>
          <p:spPr>
            <a:xfrm flipH="1">
              <a:off x="6633360" y="2834640"/>
              <a:ext cx="1707480" cy="60264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sp>
          <p:nvSpPr>
            <p:cNvPr id="456" name="Straight Arrow Connector 32"/>
            <p:cNvSpPr/>
            <p:nvPr/>
          </p:nvSpPr>
          <p:spPr>
            <a:xfrm flipH="1">
              <a:off x="6633360" y="2834640"/>
              <a:ext cx="1707480" cy="9514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grpSp>
      <p:grpSp>
        <p:nvGrpSpPr>
          <p:cNvPr id="457" name="Group 6"/>
          <p:cNvGrpSpPr/>
          <p:nvPr/>
        </p:nvGrpSpPr>
        <p:grpSpPr>
          <a:xfrm>
            <a:off x="6633720" y="3814920"/>
            <a:ext cx="3837960" cy="1333080"/>
            <a:chOff x="6633720" y="3814920"/>
            <a:chExt cx="3837960" cy="1333080"/>
          </a:xfrm>
        </p:grpSpPr>
        <p:sp>
          <p:nvSpPr>
            <p:cNvPr id="458" name="TextBox 35"/>
            <p:cNvSpPr/>
            <p:nvPr/>
          </p:nvSpPr>
          <p:spPr>
            <a:xfrm>
              <a:off x="8341560" y="3963240"/>
              <a:ext cx="2130120" cy="118476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rPr>
                <a:t>Power increase only </a:t>
              </a:r>
              <a:r>
                <a:rPr b="1" lang="en-GB" sz="1200" spc="-1" strike="noStrike">
                  <a:solidFill>
                    <a:srgbClr val="00b0f0"/>
                  </a:solidFill>
                  <a:latin typeface="Franklin Gothic Book"/>
                </a:rPr>
                <a:t>19%</a:t>
              </a:r>
              <a:r>
                <a:rPr b="0" lang="en-GB" sz="1200" spc="-1" strike="noStrike">
                  <a:solidFill>
                    <a:srgbClr val="000000"/>
                  </a:solidFill>
                  <a:latin typeface="Franklin Gothic Book"/>
                </a:rPr>
                <a:t> (0.46 -&gt; 0.55) when increasing by 50% the reads: from 2 replicates of 10M (20M) to 15M (30M) reads.</a:t>
              </a:r>
              <a:endParaRPr b="0" lang="es-ES" sz="1200" spc="-1" strike="noStrike">
                <a:latin typeface="Arial"/>
              </a:endParaRPr>
            </a:p>
          </p:txBody>
        </p:sp>
        <p:sp>
          <p:nvSpPr>
            <p:cNvPr id="459" name="Straight Arrow Connector 42"/>
            <p:cNvSpPr/>
            <p:nvPr/>
          </p:nvSpPr>
          <p:spPr>
            <a:xfrm flipH="1" flipV="1">
              <a:off x="6899760" y="3814560"/>
              <a:ext cx="1441080" cy="655560"/>
            </a:xfrm>
            <a:custGeom>
              <a:avLst/>
              <a:gdLst/>
              <a:ahLst/>
              <a:rect l="l" t="t" r="r" b="b"/>
              <a:pathLst>
                <a:path w="21600" h="21600">
                  <a:moveTo>
                    <a:pt x="0" y="0"/>
                  </a:moveTo>
                  <a:lnTo>
                    <a:pt x="21600" y="21600"/>
                  </a:lnTo>
                </a:path>
              </a:pathLst>
            </a:custGeom>
            <a:noFill/>
            <a:ln cap="rnd">
              <a:solidFill>
                <a:srgbClr val="1cade4"/>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sp>
          <p:nvSpPr>
            <p:cNvPr id="460" name="Straight Arrow Connector 45"/>
            <p:cNvSpPr/>
            <p:nvPr/>
          </p:nvSpPr>
          <p:spPr>
            <a:xfrm flipH="1" flipV="1">
              <a:off x="6633360" y="3814560"/>
              <a:ext cx="1707480" cy="655560"/>
            </a:xfrm>
            <a:custGeom>
              <a:avLst/>
              <a:gdLst/>
              <a:ahLst/>
              <a:rect l="l" t="t" r="r" b="b"/>
              <a:pathLst>
                <a:path w="21600" h="21600">
                  <a:moveTo>
                    <a:pt x="0" y="0"/>
                  </a:moveTo>
                  <a:lnTo>
                    <a:pt x="21600" y="21600"/>
                  </a:lnTo>
                </a:path>
              </a:pathLst>
            </a:custGeom>
            <a:noFill/>
            <a:ln cap="rnd">
              <a:solidFill>
                <a:srgbClr val="1cade4"/>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grpSp>
      <p:grpSp>
        <p:nvGrpSpPr>
          <p:cNvPr id="461" name="Group 9"/>
          <p:cNvGrpSpPr/>
          <p:nvPr/>
        </p:nvGrpSpPr>
        <p:grpSpPr>
          <a:xfrm>
            <a:off x="6633720" y="5155920"/>
            <a:ext cx="3837960" cy="1184760"/>
            <a:chOff x="6633720" y="5155920"/>
            <a:chExt cx="3837960" cy="1184760"/>
          </a:xfrm>
        </p:grpSpPr>
        <p:sp>
          <p:nvSpPr>
            <p:cNvPr id="462" name="TextBox 50"/>
            <p:cNvSpPr/>
            <p:nvPr/>
          </p:nvSpPr>
          <p:spPr>
            <a:xfrm>
              <a:off x="8341560" y="5155920"/>
              <a:ext cx="2130120" cy="118476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rPr>
                <a:t>The logFC estimation precission increases with the replicates and not so much with the sequencing depth. (Even for low expressed genes.</a:t>
              </a:r>
              <a:endParaRPr b="0" lang="es-ES" sz="1200" spc="-1" strike="noStrike">
                <a:latin typeface="Arial"/>
              </a:endParaRPr>
            </a:p>
          </p:txBody>
        </p:sp>
        <p:sp>
          <p:nvSpPr>
            <p:cNvPr id="463" name="Straight Arrow Connector 52"/>
            <p:cNvSpPr/>
            <p:nvPr/>
          </p:nvSpPr>
          <p:spPr>
            <a:xfrm flipH="1" flipV="1">
              <a:off x="6633360" y="5504760"/>
              <a:ext cx="1707480" cy="2512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sp>
          <p:nvSpPr>
            <p:cNvPr id="464" name="Straight Arrow Connector 54"/>
            <p:cNvSpPr/>
            <p:nvPr/>
          </p:nvSpPr>
          <p:spPr>
            <a:xfrm flipH="1" flipV="1">
              <a:off x="6633360" y="5258160"/>
              <a:ext cx="1707480" cy="49752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38160" dir="5400000" dist="25560" rotWithShape="0">
                <a:srgbClr val="000000">
                  <a:alpha val="55000"/>
                </a:srgbClr>
              </a:outerShdw>
            </a:effectLst>
          </p:spPr>
          <p:style>
            <a:lnRef idx="3">
              <a:schemeClr val="accent1"/>
            </a:lnRef>
            <a:fillRef idx="0">
              <a:schemeClr val="accent1"/>
            </a:fillRef>
            <a:effectRef idx="2">
              <a:schemeClr val="accent1"/>
            </a:effectRef>
            <a:fontRef idx="minor"/>
          </p:style>
        </p:sp>
      </p:grpSp>
      <p:sp>
        <p:nvSpPr>
          <p:cNvPr id="465" name="Rectangle 60"/>
          <p:cNvSpPr/>
          <p:nvPr/>
        </p:nvSpPr>
        <p:spPr>
          <a:xfrm>
            <a:off x="3142440" y="6329160"/>
            <a:ext cx="528984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u="sng">
                <a:solidFill>
                  <a:srgbClr val="6eac1c"/>
                </a:solidFill>
                <a:uFillTx/>
                <a:latin typeface="Franklin Gothic Book"/>
                <a:hlinkClick r:id="rId2"/>
              </a:rPr>
              <a:t>RNA-Seq differential expression studies: more sequence or more replication?</a:t>
            </a:r>
            <a:endParaRPr b="0" lang="es-ES" sz="1200" spc="-1" strike="noStrike">
              <a:latin typeface="Arial"/>
            </a:endParaRPr>
          </a:p>
          <a:p>
            <a:pPr>
              <a:lnSpc>
                <a:spcPct val="100000"/>
              </a:lnSpc>
              <a:buNone/>
            </a:pPr>
            <a:r>
              <a:rPr b="0" lang="en-US" sz="1200" spc="-1" strike="noStrike">
                <a:solidFill>
                  <a:srgbClr val="000000"/>
                </a:solidFill>
                <a:latin typeface="Franklin Gothic Book"/>
              </a:rPr>
              <a:t>Yuwen Liu, Jie Zhou and Kevin P. White</a:t>
            </a:r>
            <a:endParaRPr b="0" lang="es-ES" sz="12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2" presetSubtype="4">
                                  <p:stCondLst>
                                    <p:cond delay="0"/>
                                  </p:stCondLst>
                                  <p:childTnLst>
                                    <p:set>
                                      <p:cBhvr>
                                        <p:cTn id="66" dur="1" fill="hold">
                                          <p:stCondLst>
                                            <p:cond delay="0"/>
                                          </p:stCondLst>
                                        </p:cTn>
                                        <p:tgtEl>
                                          <p:spTgt spid="449"/>
                                        </p:tgtEl>
                                        <p:attrNameLst>
                                          <p:attrName>style.visibility</p:attrName>
                                        </p:attrNameLst>
                                      </p:cBhvr>
                                      <p:to>
                                        <p:strVal val="visible"/>
                                      </p:to>
                                    </p:set>
                                    <p:anim calcmode="lin" valueType="num">
                                      <p:cBhvr additive="repl">
                                        <p:cTn id="67" dur="500" fill="hold"/>
                                        <p:tgtEl>
                                          <p:spTgt spid="449"/>
                                        </p:tgtEl>
                                        <p:attrNameLst>
                                          <p:attrName>ppt_x</p:attrName>
                                        </p:attrNameLst>
                                      </p:cBhvr>
                                      <p:tavLst>
                                        <p:tav tm="0">
                                          <p:val>
                                            <p:strVal val="#ppt_x"/>
                                          </p:val>
                                        </p:tav>
                                        <p:tav tm="100000">
                                          <p:val>
                                            <p:strVal val="#ppt_x"/>
                                          </p:val>
                                        </p:tav>
                                      </p:tavLst>
                                    </p:anim>
                                    <p:anim calcmode="lin" valueType="num">
                                      <p:cBhvr additive="repl">
                                        <p:cTn id="68" dur="500" fill="hold"/>
                                        <p:tgtEl>
                                          <p:spTgt spid="44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2" presetSubtype="4">
                                  <p:stCondLst>
                                    <p:cond delay="0"/>
                                  </p:stCondLst>
                                  <p:childTnLst>
                                    <p:set>
                                      <p:cBhvr>
                                        <p:cTn id="72" dur="1" fill="hold">
                                          <p:stCondLst>
                                            <p:cond delay="0"/>
                                          </p:stCondLst>
                                        </p:cTn>
                                        <p:tgtEl>
                                          <p:spTgt spid="445"/>
                                        </p:tgtEl>
                                        <p:attrNameLst>
                                          <p:attrName>style.visibility</p:attrName>
                                        </p:attrNameLst>
                                      </p:cBhvr>
                                      <p:to>
                                        <p:strVal val="visible"/>
                                      </p:to>
                                    </p:set>
                                    <p:anim calcmode="lin" valueType="num">
                                      <p:cBhvr additive="repl">
                                        <p:cTn id="73" dur="500" fill="hold"/>
                                        <p:tgtEl>
                                          <p:spTgt spid="445"/>
                                        </p:tgtEl>
                                        <p:attrNameLst>
                                          <p:attrName>ppt_x</p:attrName>
                                        </p:attrNameLst>
                                      </p:cBhvr>
                                      <p:tavLst>
                                        <p:tav tm="0">
                                          <p:val>
                                            <p:strVal val="#ppt_x"/>
                                          </p:val>
                                        </p:tav>
                                        <p:tav tm="100000">
                                          <p:val>
                                            <p:strVal val="#ppt_x"/>
                                          </p:val>
                                        </p:tav>
                                      </p:tavLst>
                                    </p:anim>
                                    <p:anim calcmode="lin" valueType="num">
                                      <p:cBhvr additive="repl">
                                        <p:cTn id="74" dur="500" fill="hold"/>
                                        <p:tgtEl>
                                          <p:spTgt spid="44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2" presetSubtype="4">
                                  <p:stCondLst>
                                    <p:cond delay="0"/>
                                  </p:stCondLst>
                                  <p:childTnLst>
                                    <p:set>
                                      <p:cBhvr>
                                        <p:cTn id="78" dur="1" fill="hold">
                                          <p:stCondLst>
                                            <p:cond delay="0"/>
                                          </p:stCondLst>
                                        </p:cTn>
                                        <p:tgtEl>
                                          <p:spTgt spid="453"/>
                                        </p:tgtEl>
                                        <p:attrNameLst>
                                          <p:attrName>style.visibility</p:attrName>
                                        </p:attrNameLst>
                                      </p:cBhvr>
                                      <p:to>
                                        <p:strVal val="visible"/>
                                      </p:to>
                                    </p:set>
                                    <p:anim calcmode="lin" valueType="num">
                                      <p:cBhvr additive="repl">
                                        <p:cTn id="79" dur="500" fill="hold"/>
                                        <p:tgtEl>
                                          <p:spTgt spid="453"/>
                                        </p:tgtEl>
                                        <p:attrNameLst>
                                          <p:attrName>ppt_x</p:attrName>
                                        </p:attrNameLst>
                                      </p:cBhvr>
                                      <p:tavLst>
                                        <p:tav tm="0">
                                          <p:val>
                                            <p:strVal val="#ppt_x"/>
                                          </p:val>
                                        </p:tav>
                                        <p:tav tm="100000">
                                          <p:val>
                                            <p:strVal val="#ppt_x"/>
                                          </p:val>
                                        </p:tav>
                                      </p:tavLst>
                                    </p:anim>
                                    <p:anim calcmode="lin" valueType="num">
                                      <p:cBhvr additive="repl">
                                        <p:cTn id="80" dur="500" fill="hold"/>
                                        <p:tgtEl>
                                          <p:spTgt spid="45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2" presetSubtype="4">
                                  <p:stCondLst>
                                    <p:cond delay="0"/>
                                  </p:stCondLst>
                                  <p:childTnLst>
                                    <p:set>
                                      <p:cBhvr>
                                        <p:cTn id="84" dur="1" fill="hold">
                                          <p:stCondLst>
                                            <p:cond delay="0"/>
                                          </p:stCondLst>
                                        </p:cTn>
                                        <p:tgtEl>
                                          <p:spTgt spid="457"/>
                                        </p:tgtEl>
                                        <p:attrNameLst>
                                          <p:attrName>style.visibility</p:attrName>
                                        </p:attrNameLst>
                                      </p:cBhvr>
                                      <p:to>
                                        <p:strVal val="visible"/>
                                      </p:to>
                                    </p:set>
                                    <p:anim calcmode="lin" valueType="num">
                                      <p:cBhvr additive="repl">
                                        <p:cTn id="85" dur="500" fill="hold"/>
                                        <p:tgtEl>
                                          <p:spTgt spid="457"/>
                                        </p:tgtEl>
                                        <p:attrNameLst>
                                          <p:attrName>ppt_x</p:attrName>
                                        </p:attrNameLst>
                                      </p:cBhvr>
                                      <p:tavLst>
                                        <p:tav tm="0">
                                          <p:val>
                                            <p:strVal val="#ppt_x"/>
                                          </p:val>
                                        </p:tav>
                                        <p:tav tm="100000">
                                          <p:val>
                                            <p:strVal val="#ppt_x"/>
                                          </p:val>
                                        </p:tav>
                                      </p:tavLst>
                                    </p:anim>
                                    <p:anim calcmode="lin" valueType="num">
                                      <p:cBhvr additive="repl">
                                        <p:cTn id="86" dur="500" fill="hold"/>
                                        <p:tgtEl>
                                          <p:spTgt spid="45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2" presetSubtype="4">
                                  <p:stCondLst>
                                    <p:cond delay="0"/>
                                  </p:stCondLst>
                                  <p:childTnLst>
                                    <p:set>
                                      <p:cBhvr>
                                        <p:cTn id="90" dur="1" fill="hold">
                                          <p:stCondLst>
                                            <p:cond delay="0"/>
                                          </p:stCondLst>
                                        </p:cTn>
                                        <p:tgtEl>
                                          <p:spTgt spid="461"/>
                                        </p:tgtEl>
                                        <p:attrNameLst>
                                          <p:attrName>style.visibility</p:attrName>
                                        </p:attrNameLst>
                                      </p:cBhvr>
                                      <p:to>
                                        <p:strVal val="visible"/>
                                      </p:to>
                                    </p:set>
                                    <p:anim calcmode="lin" valueType="num">
                                      <p:cBhvr additive="repl">
                                        <p:cTn id="91" dur="500" fill="hold"/>
                                        <p:tgtEl>
                                          <p:spTgt spid="461"/>
                                        </p:tgtEl>
                                        <p:attrNameLst>
                                          <p:attrName>ppt_x</p:attrName>
                                        </p:attrNameLst>
                                      </p:cBhvr>
                                      <p:tavLst>
                                        <p:tav tm="0">
                                          <p:val>
                                            <p:strVal val="#ppt_x"/>
                                          </p:val>
                                        </p:tav>
                                        <p:tav tm="100000">
                                          <p:val>
                                            <p:strVal val="#ppt_x"/>
                                          </p:val>
                                        </p:tav>
                                      </p:tavLst>
                                    </p:anim>
                                    <p:anim calcmode="lin" valueType="num">
                                      <p:cBhvr additive="repl">
                                        <p:cTn id="92" dur="500" fill="hold"/>
                                        <p:tgtEl>
                                          <p:spTgt spid="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6" name="Picture 2" descr=""/>
          <p:cNvPicPr/>
          <p:nvPr/>
        </p:nvPicPr>
        <p:blipFill>
          <a:blip r:embed="rId1"/>
          <a:stretch/>
        </p:blipFill>
        <p:spPr>
          <a:xfrm>
            <a:off x="3542040" y="2206800"/>
            <a:ext cx="5097240" cy="3779280"/>
          </a:xfrm>
          <a:prstGeom prst="rect">
            <a:avLst/>
          </a:prstGeom>
          <a:ln w="0">
            <a:noFill/>
          </a:ln>
        </p:spPr>
      </p:pic>
      <p:sp>
        <p:nvSpPr>
          <p:cNvPr id="467" name="TextBox 4"/>
          <p:cNvSpPr/>
          <p:nvPr/>
        </p:nvSpPr>
        <p:spPr>
          <a:xfrm>
            <a:off x="831240" y="3515760"/>
            <a:ext cx="2130120" cy="1002240"/>
          </a:xfrm>
          <a:prstGeom prst="rect">
            <a:avLst/>
          </a:prstGeom>
          <a:solidFill>
            <a:srgbClr val="ffffff"/>
          </a:solidFill>
          <a:ln cap="rnd">
            <a:solidFill>
              <a:srgbClr val="000000"/>
            </a:solidFill>
            <a:round/>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en-GB" sz="1200" spc="-1" strike="noStrike">
                <a:solidFill>
                  <a:srgbClr val="000000"/>
                </a:solidFill>
                <a:latin typeface="Franklin Gothic Book"/>
              </a:rPr>
              <a:t>The gene expression estimation precission increases more with the replicates regardless of the level of expression. </a:t>
            </a:r>
            <a:endParaRPr b="0" lang="es-ES" sz="1200" spc="-1" strike="noStrike">
              <a:latin typeface="Arial"/>
            </a:endParaRPr>
          </a:p>
        </p:txBody>
      </p:sp>
      <p:sp>
        <p:nvSpPr>
          <p:cNvPr id="468" name="TextBox 5"/>
          <p:cNvSpPr/>
          <p:nvPr/>
        </p:nvSpPr>
        <p:spPr>
          <a:xfrm>
            <a:off x="3895560" y="1837440"/>
            <a:ext cx="1997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rPr>
              <a:t>High Exp Genes</a:t>
            </a:r>
            <a:endParaRPr b="0" lang="es-ES" sz="1800" spc="-1" strike="noStrike">
              <a:latin typeface="Arial"/>
            </a:endParaRPr>
          </a:p>
        </p:txBody>
      </p:sp>
      <p:sp>
        <p:nvSpPr>
          <p:cNvPr id="469" name="TextBox 6"/>
          <p:cNvSpPr/>
          <p:nvPr/>
        </p:nvSpPr>
        <p:spPr>
          <a:xfrm>
            <a:off x="6432120" y="1837440"/>
            <a:ext cx="18774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rPr>
              <a:t>Mid Exp Genes</a:t>
            </a:r>
            <a:endParaRPr b="0" lang="es-ES" sz="1800" spc="-1" strike="noStrike">
              <a:latin typeface="Arial"/>
            </a:endParaRPr>
          </a:p>
        </p:txBody>
      </p:sp>
      <p:sp>
        <p:nvSpPr>
          <p:cNvPr id="470" name="TextBox 7"/>
          <p:cNvSpPr/>
          <p:nvPr/>
        </p:nvSpPr>
        <p:spPr>
          <a:xfrm>
            <a:off x="3904920" y="5986440"/>
            <a:ext cx="1923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rPr>
              <a:t>Low Exp Genes</a:t>
            </a:r>
            <a:endParaRPr b="0" lang="es-ES" sz="1800" spc="-1" strike="noStrike">
              <a:latin typeface="Arial"/>
            </a:endParaRPr>
          </a:p>
        </p:txBody>
      </p:sp>
      <p:sp>
        <p:nvSpPr>
          <p:cNvPr id="471"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BIOLOGICAL replIcates or depth?</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581040" y="702000"/>
            <a:ext cx="11029320" cy="1188360"/>
          </a:xfrm>
          <a:prstGeom prst="rect">
            <a:avLst/>
          </a:prstGeom>
          <a:noFill/>
          <a:ln w="0">
            <a:noFill/>
          </a:ln>
        </p:spPr>
        <p:txBody>
          <a:bodyPr anchor="b">
            <a:noAutofit/>
          </a:bodyPr>
          <a:p>
            <a:pPr>
              <a:lnSpc>
                <a:spcPct val="100000"/>
              </a:lnSpc>
              <a:buNone/>
            </a:pPr>
            <a:r>
              <a:rPr b="0" lang="en-GB" sz="2800" spc="-1" strike="noStrike" cap="all">
                <a:solidFill>
                  <a:srgbClr val="404040"/>
                </a:solidFill>
                <a:latin typeface="Franklin Gothic Demi"/>
              </a:rPr>
              <a:t>TRREP: </a:t>
            </a:r>
            <a:r>
              <a:rPr b="0" lang="es-ES" sz="2800" spc="-1" strike="noStrike" cap="all">
                <a:solidFill>
                  <a:srgbClr val="404040"/>
                </a:solidFill>
                <a:latin typeface="Franklin Gothic Demi"/>
              </a:rPr>
              <a:t>TRANSCRIPTÓMICA, REGULACIÓN GENÓMICA Y EPIGENÓMICA </a:t>
            </a:r>
            <a:endParaRPr b="0" lang="en-US" sz="2800" spc="-1" strike="noStrike">
              <a:solidFill>
                <a:srgbClr val="000000"/>
              </a:solidFill>
              <a:latin typeface="Franklin Gothic Book"/>
            </a:endParaRPr>
          </a:p>
        </p:txBody>
      </p:sp>
      <p:pic>
        <p:nvPicPr>
          <p:cNvPr id="279" name="Picture 5" descr=""/>
          <p:cNvPicPr/>
          <p:nvPr/>
        </p:nvPicPr>
        <p:blipFill>
          <a:blip r:embed="rId1"/>
          <a:stretch/>
        </p:blipFill>
        <p:spPr>
          <a:xfrm>
            <a:off x="9748440" y="5359680"/>
            <a:ext cx="1128600" cy="1128600"/>
          </a:xfrm>
          <a:prstGeom prst="rect">
            <a:avLst/>
          </a:prstGeom>
          <a:ln w="0">
            <a:noFill/>
          </a:ln>
        </p:spPr>
      </p:pic>
      <p:pic>
        <p:nvPicPr>
          <p:cNvPr id="280" name="Picture 7" descr=""/>
          <p:cNvPicPr/>
          <p:nvPr/>
        </p:nvPicPr>
        <p:blipFill>
          <a:blip r:embed="rId2"/>
          <a:stretch/>
        </p:blipFill>
        <p:spPr>
          <a:xfrm>
            <a:off x="9748440" y="3462840"/>
            <a:ext cx="1128600" cy="1128600"/>
          </a:xfrm>
          <a:prstGeom prst="rect">
            <a:avLst/>
          </a:prstGeom>
          <a:ln w="0">
            <a:noFill/>
          </a:ln>
        </p:spPr>
      </p:pic>
      <p:pic>
        <p:nvPicPr>
          <p:cNvPr id="281" name="Picture 8" descr=""/>
          <p:cNvPicPr/>
          <p:nvPr/>
        </p:nvPicPr>
        <p:blipFill>
          <a:blip r:embed="rId3"/>
          <a:stretch/>
        </p:blipFill>
        <p:spPr>
          <a:xfrm>
            <a:off x="651960" y="2040480"/>
            <a:ext cx="8563320" cy="4538880"/>
          </a:xfrm>
          <a:prstGeom prst="rect">
            <a:avLst/>
          </a:prstGeom>
          <a:ln w="0">
            <a:noFill/>
          </a:ln>
        </p:spPr>
      </p:pic>
      <p:sp>
        <p:nvSpPr>
          <p:cNvPr id="282" name="TextBox 6"/>
          <p:cNvSpPr/>
          <p:nvPr/>
        </p:nvSpPr>
        <p:spPr>
          <a:xfrm>
            <a:off x="4872960" y="1521720"/>
            <a:ext cx="69105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1800" spc="-1" strike="noStrike">
                <a:solidFill>
                  <a:srgbClr val="ff0000"/>
                </a:solidFill>
                <a:latin typeface="Franklin Gothic Book"/>
              </a:rPr>
              <a:t>Calificación = 0.4*Trabajo + 0.5*Examen teórico+0.1*participación</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4">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repl">
                                        <p:cTn id="7" dur="500" fill="hold"/>
                                        <p:tgtEl>
                                          <p:spTgt spid="282"/>
                                        </p:tgtEl>
                                        <p:attrNameLst>
                                          <p:attrName>ppt_x</p:attrName>
                                        </p:attrNameLst>
                                      </p:cBhvr>
                                      <p:tavLst>
                                        <p:tav tm="0">
                                          <p:val>
                                            <p:strVal val="#ppt_x"/>
                                          </p:val>
                                        </p:tav>
                                        <p:tav tm="100000">
                                          <p:val>
                                            <p:strVal val="#ppt_x"/>
                                          </p:val>
                                        </p:tav>
                                      </p:tavLst>
                                    </p:anim>
                                    <p:anim calcmode="lin" valueType="num">
                                      <p:cBhvr additive="repl">
                                        <p:cTn id="8"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2 Marcador de contenido"/>
          <p:cNvSpPr/>
          <p:nvPr/>
        </p:nvSpPr>
        <p:spPr>
          <a:xfrm>
            <a:off x="1981080" y="1890720"/>
            <a:ext cx="8229240" cy="4525560"/>
          </a:xfrm>
          <a:prstGeom prst="rect">
            <a:avLst/>
          </a:prstGeom>
          <a:noFill/>
          <a:ln w="0">
            <a:noFill/>
          </a:ln>
        </p:spPr>
        <p:style>
          <a:lnRef idx="0"/>
          <a:fillRef idx="0"/>
          <a:effectRef idx="0"/>
          <a:fontRef idx="minor"/>
        </p:style>
        <p:txBody>
          <a:bodyPr anchor="t">
            <a:normAutofit/>
          </a:bodyPr>
          <a:p>
            <a:pPr marL="343080" indent="-343080">
              <a:lnSpc>
                <a:spcPct val="100000"/>
              </a:lnSpc>
              <a:spcBef>
                <a:spcPts val="641"/>
              </a:spcBef>
              <a:buClr>
                <a:srgbClr val="000000"/>
              </a:buClr>
              <a:buFont typeface="Arial"/>
              <a:buChar char="•"/>
            </a:pPr>
            <a:r>
              <a:rPr b="0" lang="es-ES" sz="3200" spc="-1" strike="noStrike">
                <a:solidFill>
                  <a:srgbClr val="000000"/>
                </a:solidFill>
                <a:latin typeface="Calibri"/>
              </a:rPr>
              <a:t>One way to increase the number of individuals keeping cost low is pooling samples</a:t>
            </a:r>
            <a:endParaRPr b="0" lang="es-ES" sz="3200" spc="-1" strike="noStrike">
              <a:latin typeface="Arial"/>
            </a:endParaRPr>
          </a:p>
          <a:p>
            <a:pPr marL="343080" indent="-343080">
              <a:lnSpc>
                <a:spcPct val="100000"/>
              </a:lnSpc>
              <a:spcBef>
                <a:spcPts val="641"/>
              </a:spcBef>
              <a:buClr>
                <a:srgbClr val="000000"/>
              </a:buClr>
              <a:buFont typeface="Arial"/>
              <a:buChar char="•"/>
            </a:pPr>
            <a:r>
              <a:rPr b="0" lang="es-ES" sz="3200" spc="-1" strike="noStrike">
                <a:solidFill>
                  <a:srgbClr val="000000"/>
                </a:solidFill>
                <a:latin typeface="Calibri"/>
              </a:rPr>
              <a:t>Guidelines:</a:t>
            </a:r>
            <a:endParaRPr b="0" lang="es-ES" sz="3200" spc="-1" strike="noStrike">
              <a:latin typeface="Arial"/>
            </a:endParaRPr>
          </a:p>
          <a:p>
            <a:pPr lvl="1" marL="743040" indent="-285840">
              <a:lnSpc>
                <a:spcPct val="100000"/>
              </a:lnSpc>
              <a:spcBef>
                <a:spcPts val="561"/>
              </a:spcBef>
              <a:buClr>
                <a:srgbClr val="000000"/>
              </a:buClr>
              <a:buFont typeface="Arial"/>
              <a:buChar char="–"/>
            </a:pPr>
            <a:r>
              <a:rPr b="0" lang="es-ES" sz="2800" spc="-1" strike="noStrike">
                <a:solidFill>
                  <a:srgbClr val="000000"/>
                </a:solidFill>
                <a:latin typeface="Calibri"/>
              </a:rPr>
              <a:t>Human data: not to pool (we lose important patient information)</a:t>
            </a:r>
            <a:endParaRPr b="0" lang="es-ES" sz="2800" spc="-1" strike="noStrike">
              <a:latin typeface="Arial"/>
            </a:endParaRPr>
          </a:p>
          <a:p>
            <a:pPr lvl="1" marL="743040" indent="-285840">
              <a:lnSpc>
                <a:spcPct val="100000"/>
              </a:lnSpc>
              <a:spcBef>
                <a:spcPts val="561"/>
              </a:spcBef>
              <a:buClr>
                <a:srgbClr val="000000"/>
              </a:buClr>
              <a:buFont typeface="Arial"/>
              <a:buChar char="–"/>
            </a:pPr>
            <a:r>
              <a:rPr b="0" lang="es-ES" sz="2800" spc="-1" strike="noStrike">
                <a:solidFill>
                  <a:srgbClr val="000000"/>
                </a:solidFill>
                <a:latin typeface="Calibri"/>
              </a:rPr>
              <a:t>Animal data: Pool is a good idea if not specific characteristics per specimen (ie sex, litter, etc) are relevant to the study</a:t>
            </a:r>
            <a:endParaRPr b="0" lang="es-ES" sz="2800" spc="-1" strike="noStrike">
              <a:latin typeface="Arial"/>
            </a:endParaRPr>
          </a:p>
        </p:txBody>
      </p:sp>
      <p:sp>
        <p:nvSpPr>
          <p:cNvPr id="473"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Pooling</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4" name="Picture 3" descr=""/>
          <p:cNvPicPr/>
          <p:nvPr/>
        </p:nvPicPr>
        <p:blipFill>
          <a:blip r:embed="rId1"/>
          <a:srcRect l="22806" t="18823" r="49122" b="40629"/>
          <a:stretch/>
        </p:blipFill>
        <p:spPr>
          <a:xfrm>
            <a:off x="1870920" y="1700640"/>
            <a:ext cx="3920040" cy="3099600"/>
          </a:xfrm>
          <a:prstGeom prst="rect">
            <a:avLst/>
          </a:prstGeom>
          <a:ln w="0">
            <a:noFill/>
          </a:ln>
        </p:spPr>
      </p:pic>
      <p:pic>
        <p:nvPicPr>
          <p:cNvPr id="475" name="Picture 4" descr=""/>
          <p:cNvPicPr/>
          <p:nvPr/>
        </p:nvPicPr>
        <p:blipFill>
          <a:blip r:embed="rId2"/>
          <a:srcRect l="22806" t="57695" r="49122" b="2957"/>
          <a:stretch/>
        </p:blipFill>
        <p:spPr>
          <a:xfrm>
            <a:off x="6324480" y="1700640"/>
            <a:ext cx="4091760" cy="3140640"/>
          </a:xfrm>
          <a:prstGeom prst="rect">
            <a:avLst/>
          </a:prstGeom>
          <a:ln w="0">
            <a:noFill/>
          </a:ln>
        </p:spPr>
      </p:pic>
      <p:sp>
        <p:nvSpPr>
          <p:cNvPr id="476" name="TextBox 5"/>
          <p:cNvSpPr/>
          <p:nvPr/>
        </p:nvSpPr>
        <p:spPr>
          <a:xfrm>
            <a:off x="1783800" y="5029200"/>
            <a:ext cx="908136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Calibri"/>
              </a:rPr>
              <a:t>C. Kendziorski, R. A. Irizarry, K.-S. Chen, J. D. Haag, and M. N. Gould. </a:t>
            </a:r>
            <a:endParaRPr b="0" lang="es-ES" sz="1800" spc="-1" strike="noStrike">
              <a:latin typeface="Arial"/>
            </a:endParaRPr>
          </a:p>
          <a:p>
            <a:pPr>
              <a:lnSpc>
                <a:spcPct val="100000"/>
              </a:lnSpc>
              <a:buNone/>
            </a:pPr>
            <a:r>
              <a:rPr b="0" lang="es-ES" sz="1800" spc="-1" strike="noStrike">
                <a:solidFill>
                  <a:srgbClr val="000000"/>
                </a:solidFill>
                <a:latin typeface="Calibri"/>
              </a:rPr>
              <a:t>On the utility of pooling biological samples in microarray experiments (2005) </a:t>
            </a:r>
            <a:endParaRPr b="0" lang="es-ES" sz="1800" spc="-1" strike="noStrike">
              <a:latin typeface="Arial"/>
            </a:endParaRPr>
          </a:p>
          <a:p>
            <a:pPr>
              <a:lnSpc>
                <a:spcPct val="100000"/>
              </a:lnSpc>
              <a:buNone/>
            </a:pPr>
            <a:r>
              <a:rPr b="0" lang="es-ES" sz="1800" spc="-1" strike="noStrike">
                <a:solidFill>
                  <a:srgbClr val="000000"/>
                </a:solidFill>
                <a:latin typeface="Calibri"/>
              </a:rPr>
              <a:t>PNAS 102(12):4252-4257</a:t>
            </a:r>
            <a:endParaRPr b="0" lang="es-ES" sz="1800" spc="-1" strike="noStrike">
              <a:latin typeface="Arial"/>
            </a:endParaRPr>
          </a:p>
          <a:p>
            <a:pPr>
              <a:lnSpc>
                <a:spcPct val="100000"/>
              </a:lnSpc>
              <a:buNone/>
            </a:pPr>
            <a:endParaRPr b="0" lang="es-ES" sz="1800" spc="-1" strike="noStrike">
              <a:latin typeface="Arial"/>
            </a:endParaRPr>
          </a:p>
        </p:txBody>
      </p:sp>
      <p:sp>
        <p:nvSpPr>
          <p:cNvPr id="477"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Pooling</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p:nvPr>
        </p:nvSpPr>
        <p:spPr>
          <a:xfrm>
            <a:off x="1209240" y="2067480"/>
            <a:ext cx="3294360" cy="4087800"/>
          </a:xfrm>
          <a:prstGeom prst="rect">
            <a:avLst/>
          </a:prstGeom>
          <a:noFill/>
          <a:ln w="0">
            <a:noFill/>
          </a:ln>
        </p:spPr>
        <p:txBody>
          <a:bodyPr anchor="ctr">
            <a:normAutofit fontScale="86000"/>
          </a:bodyPr>
          <a:p>
            <a:pPr>
              <a:lnSpc>
                <a:spcPct val="110000"/>
              </a:lnSpc>
              <a:spcBef>
                <a:spcPts val="561"/>
              </a:spcBef>
              <a:spcAft>
                <a:spcPts val="601"/>
              </a:spcAft>
              <a:buNone/>
              <a:tabLst>
                <a:tab algn="l" pos="0"/>
              </a:tabLst>
            </a:pPr>
            <a:r>
              <a:rPr b="1" lang="es-ES" sz="2800" spc="-1" strike="noStrike">
                <a:solidFill>
                  <a:srgbClr val="404040"/>
                </a:solidFill>
                <a:latin typeface="Franklin Gothic Book"/>
              </a:rPr>
              <a:t>Technical:</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r>
              <a:rPr b="0" lang="es-ES" sz="2800" spc="-1" strike="noStrike">
                <a:solidFill>
                  <a:srgbClr val="404040"/>
                </a:solidFill>
                <a:latin typeface="Franklin Gothic Book"/>
              </a:rPr>
              <a:t>- RNA extraction</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r>
              <a:rPr b="0" lang="es-ES" sz="2800" spc="-1" strike="noStrike">
                <a:solidFill>
                  <a:srgbClr val="404040"/>
                </a:solidFill>
                <a:latin typeface="Franklin Gothic Book"/>
              </a:rPr>
              <a:t>- Library preparation </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r>
              <a:rPr b="0" lang="es-ES" sz="2800" spc="-1" strike="noStrike">
                <a:solidFill>
                  <a:srgbClr val="404040"/>
                </a:solidFill>
                <a:latin typeface="Franklin Gothic Book"/>
              </a:rPr>
              <a:t>- Flow-cell</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r>
              <a:rPr b="0" lang="es-ES" sz="2800" spc="-1" strike="noStrike">
                <a:solidFill>
                  <a:srgbClr val="404040"/>
                </a:solidFill>
                <a:latin typeface="Franklin Gothic Book"/>
              </a:rPr>
              <a:t>- Lane</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r>
              <a:rPr b="0" lang="es-ES" sz="2800" spc="-1" strike="noStrike">
                <a:solidFill>
                  <a:srgbClr val="404040"/>
                </a:solidFill>
                <a:latin typeface="Franklin Gothic Book"/>
              </a:rPr>
              <a:t>- Barcode</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r>
              <a:rPr b="0" lang="es-ES" sz="2800" spc="-1" strike="noStrike">
                <a:solidFill>
                  <a:srgbClr val="404040"/>
                </a:solidFill>
                <a:latin typeface="Franklin Gothic Book"/>
              </a:rPr>
              <a:t>- Researcher</a:t>
            </a:r>
            <a:endParaRPr b="0" lang="en-US" sz="2800" spc="-1" strike="noStrike">
              <a:solidFill>
                <a:srgbClr val="404040"/>
              </a:solidFill>
              <a:latin typeface="Franklin Gothic Book"/>
            </a:endParaRPr>
          </a:p>
          <a:p>
            <a:pPr>
              <a:lnSpc>
                <a:spcPct val="110000"/>
              </a:lnSpc>
              <a:spcBef>
                <a:spcPts val="561"/>
              </a:spcBef>
              <a:spcAft>
                <a:spcPts val="601"/>
              </a:spcAft>
              <a:buNone/>
              <a:tabLst>
                <a:tab algn="l" pos="0"/>
              </a:tabLst>
            </a:pPr>
            <a:endParaRPr b="0" lang="en-US" sz="2800" spc="-1" strike="noStrike">
              <a:solidFill>
                <a:srgbClr val="404040"/>
              </a:solidFill>
              <a:latin typeface="Franklin Gothic Book"/>
            </a:endParaRPr>
          </a:p>
        </p:txBody>
      </p:sp>
      <p:sp>
        <p:nvSpPr>
          <p:cNvPr id="479" name="2 Marcador de contenido"/>
          <p:cNvSpPr/>
          <p:nvPr/>
        </p:nvSpPr>
        <p:spPr>
          <a:xfrm>
            <a:off x="6425640" y="1952280"/>
            <a:ext cx="4042440" cy="2953080"/>
          </a:xfrm>
          <a:prstGeom prst="rect">
            <a:avLst/>
          </a:prstGeom>
          <a:noFill/>
          <a:ln w="0">
            <a:noFill/>
          </a:ln>
        </p:spPr>
        <p:style>
          <a:lnRef idx="0"/>
          <a:fillRef idx="0"/>
          <a:effectRef idx="0"/>
          <a:fontRef idx="minor"/>
        </p:style>
        <p:txBody>
          <a:bodyPr anchor="t">
            <a:normAutofit/>
          </a:bodyPr>
          <a:p>
            <a:pPr>
              <a:lnSpc>
                <a:spcPct val="100000"/>
              </a:lnSpc>
              <a:spcBef>
                <a:spcPts val="479"/>
              </a:spcBef>
              <a:buNone/>
              <a:tabLst>
                <a:tab algn="l" pos="0"/>
              </a:tabLst>
            </a:pPr>
            <a:r>
              <a:rPr b="1" lang="es-ES" sz="2400" spc="-1" strike="noStrike">
                <a:solidFill>
                  <a:srgbClr val="000000"/>
                </a:solidFill>
                <a:latin typeface="Franklin Gothic Book"/>
              </a:rPr>
              <a:t>Biological:</a:t>
            </a:r>
            <a:endParaRPr b="0" lang="es-ES" sz="2400" spc="-1" strike="noStrike">
              <a:latin typeface="Arial"/>
            </a:endParaRPr>
          </a:p>
          <a:p>
            <a:pPr>
              <a:lnSpc>
                <a:spcPct val="100000"/>
              </a:lnSpc>
              <a:spcBef>
                <a:spcPts val="479"/>
              </a:spcBef>
              <a:buNone/>
              <a:tabLst>
                <a:tab algn="l" pos="0"/>
              </a:tabLst>
            </a:pPr>
            <a:r>
              <a:rPr b="0" lang="es-ES" sz="2400" spc="-1" strike="noStrike">
                <a:solidFill>
                  <a:srgbClr val="000000"/>
                </a:solidFill>
                <a:latin typeface="Franklin Gothic Book"/>
              </a:rPr>
              <a:t>- Sex/gender</a:t>
            </a:r>
            <a:endParaRPr b="0" lang="es-ES" sz="2400" spc="-1" strike="noStrike">
              <a:latin typeface="Arial"/>
            </a:endParaRPr>
          </a:p>
          <a:p>
            <a:pPr>
              <a:lnSpc>
                <a:spcPct val="100000"/>
              </a:lnSpc>
              <a:spcBef>
                <a:spcPts val="479"/>
              </a:spcBef>
              <a:buNone/>
              <a:tabLst>
                <a:tab algn="l" pos="0"/>
              </a:tabLst>
            </a:pPr>
            <a:r>
              <a:rPr b="0" lang="es-ES" sz="2400" spc="-1" strike="noStrike">
                <a:solidFill>
                  <a:srgbClr val="000000"/>
                </a:solidFill>
                <a:latin typeface="Franklin Gothic Book"/>
              </a:rPr>
              <a:t>- Litter/family</a:t>
            </a:r>
            <a:endParaRPr b="0" lang="es-ES"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s-ES" sz="2400" spc="-1" strike="noStrike">
                <a:solidFill>
                  <a:srgbClr val="000000"/>
                </a:solidFill>
                <a:latin typeface="Franklin Gothic Book"/>
              </a:rPr>
              <a:t>Age</a:t>
            </a:r>
            <a:endParaRPr b="0" lang="es-ES"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s-ES" sz="2400" spc="-1" strike="noStrike">
                <a:solidFill>
                  <a:srgbClr val="000000"/>
                </a:solidFill>
                <a:latin typeface="Franklin Gothic Book"/>
              </a:rPr>
              <a:t>…</a:t>
            </a:r>
            <a:endParaRPr b="0" lang="es-ES" sz="2400" spc="-1" strike="noStrike">
              <a:latin typeface="Arial"/>
            </a:endParaRPr>
          </a:p>
        </p:txBody>
      </p:sp>
      <p:sp>
        <p:nvSpPr>
          <p:cNvPr id="480"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Nuisance variables in ngs</a:t>
            </a:r>
            <a:endParaRPr b="0" lang="es-ES" sz="2800" spc="-1" strike="noStrike">
              <a:latin typeface="Arial"/>
            </a:endParaRPr>
          </a:p>
        </p:txBody>
      </p:sp>
      <p:sp>
        <p:nvSpPr>
          <p:cNvPr id="481" name="TextBox 1"/>
          <p:cNvSpPr/>
          <p:nvPr/>
        </p:nvSpPr>
        <p:spPr>
          <a:xfrm>
            <a:off x="2137320" y="5894280"/>
            <a:ext cx="7917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2800" spc="-1" strike="noStrike">
                <a:solidFill>
                  <a:srgbClr val="000000"/>
                </a:solidFill>
                <a:latin typeface="Franklin Gothic Book"/>
              </a:rPr>
              <a:t>Systematic Bias and Random Errors (Noise)</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Picture 3" descr=""/>
          <p:cNvPicPr/>
          <p:nvPr/>
        </p:nvPicPr>
        <p:blipFill>
          <a:blip r:embed="rId1"/>
          <a:stretch/>
        </p:blipFill>
        <p:spPr>
          <a:xfrm>
            <a:off x="2898720" y="2093040"/>
            <a:ext cx="5737320" cy="3913920"/>
          </a:xfrm>
          <a:prstGeom prst="rect">
            <a:avLst/>
          </a:prstGeom>
          <a:ln w="0">
            <a:noFill/>
          </a:ln>
        </p:spPr>
      </p:pic>
      <p:sp>
        <p:nvSpPr>
          <p:cNvPr id="483" name="Rectangle 4"/>
          <p:cNvSpPr/>
          <p:nvPr/>
        </p:nvSpPr>
        <p:spPr>
          <a:xfrm>
            <a:off x="2207520" y="6076800"/>
            <a:ext cx="792036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u="sng">
                <a:solidFill>
                  <a:srgbClr val="6eac1c"/>
                </a:solidFill>
                <a:uFillTx/>
                <a:latin typeface="Franklin Gothic Book"/>
                <a:hlinkClick r:id="rId2"/>
              </a:rPr>
              <a:t>On the widespread and critical impact of systematic bias and batch effects in single-cell RNA-</a:t>
            </a:r>
            <a:r>
              <a:rPr b="0" lang="en-US" sz="1200" spc="-1" strike="noStrike" u="sng">
                <a:solidFill>
                  <a:srgbClr val="6eac1c"/>
                </a:solidFill>
                <a:uFillTx/>
                <a:latin typeface="Franklin Gothic Book"/>
                <a:hlinkClick r:id="rId3"/>
              </a:rPr>
              <a:t>Seq</a:t>
            </a:r>
            <a:r>
              <a:rPr b="0" lang="en-US" sz="1200" spc="-1" strike="noStrike" u="sng">
                <a:solidFill>
                  <a:srgbClr val="6eac1c"/>
                </a:solidFill>
                <a:uFillTx/>
                <a:latin typeface="Franklin Gothic Book"/>
                <a:hlinkClick r:id="rId4"/>
              </a:rPr>
              <a:t> data</a:t>
            </a:r>
            <a:r>
              <a:rPr b="0" lang="en-US" sz="1200" spc="-1" strike="noStrike">
                <a:solidFill>
                  <a:srgbClr val="000000"/>
                </a:solidFill>
                <a:latin typeface="Franklin Gothic Book"/>
              </a:rPr>
              <a:t> </a:t>
            </a:r>
            <a:endParaRPr b="0" lang="es-ES" sz="1200" spc="-1" strike="noStrike">
              <a:latin typeface="Arial"/>
            </a:endParaRPr>
          </a:p>
          <a:p>
            <a:pPr>
              <a:lnSpc>
                <a:spcPct val="100000"/>
              </a:lnSpc>
              <a:buNone/>
            </a:pPr>
            <a:r>
              <a:rPr b="0" lang="en-US" sz="1200" spc="-1" strike="noStrike">
                <a:solidFill>
                  <a:srgbClr val="000000"/>
                </a:solidFill>
                <a:latin typeface="Franklin Gothic Book"/>
              </a:rPr>
              <a:t>Stephanie C. Hicks, Mingxiang Teng, Rafael A. Irizarry</a:t>
            </a:r>
            <a:endParaRPr b="0" lang="es-ES" sz="1200" spc="-1" strike="noStrike">
              <a:latin typeface="Arial"/>
            </a:endParaRPr>
          </a:p>
        </p:txBody>
      </p:sp>
      <p:sp>
        <p:nvSpPr>
          <p:cNvPr id="484"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Nuisance variables in ngs-&gt; technical replicates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5" name="Picture 3" descr=""/>
          <p:cNvPicPr/>
          <p:nvPr/>
        </p:nvPicPr>
        <p:blipFill>
          <a:blip r:embed="rId1"/>
          <a:stretch/>
        </p:blipFill>
        <p:spPr>
          <a:xfrm>
            <a:off x="2898720" y="2093040"/>
            <a:ext cx="5737320" cy="3913920"/>
          </a:xfrm>
          <a:prstGeom prst="rect">
            <a:avLst/>
          </a:prstGeom>
          <a:ln w="0">
            <a:noFill/>
          </a:ln>
        </p:spPr>
      </p:pic>
      <p:sp>
        <p:nvSpPr>
          <p:cNvPr id="486" name="Rectangle 4"/>
          <p:cNvSpPr/>
          <p:nvPr/>
        </p:nvSpPr>
        <p:spPr>
          <a:xfrm>
            <a:off x="2207520" y="6076800"/>
            <a:ext cx="792036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u="sng">
                <a:solidFill>
                  <a:srgbClr val="6eac1c"/>
                </a:solidFill>
                <a:uFillTx/>
                <a:latin typeface="Franklin Gothic Book"/>
                <a:hlinkClick r:id="rId2"/>
              </a:rPr>
              <a:t>On the widespread and critical impact of systematic bias and batch effects in single-cell RNA-</a:t>
            </a:r>
            <a:r>
              <a:rPr b="0" lang="en-US" sz="1200" spc="-1" strike="noStrike" u="sng">
                <a:solidFill>
                  <a:srgbClr val="6eac1c"/>
                </a:solidFill>
                <a:uFillTx/>
                <a:latin typeface="Franklin Gothic Book"/>
                <a:hlinkClick r:id="rId3"/>
              </a:rPr>
              <a:t>Seq</a:t>
            </a:r>
            <a:r>
              <a:rPr b="0" lang="en-US" sz="1200" spc="-1" strike="noStrike" u="sng">
                <a:solidFill>
                  <a:srgbClr val="6eac1c"/>
                </a:solidFill>
                <a:uFillTx/>
                <a:latin typeface="Franklin Gothic Book"/>
                <a:hlinkClick r:id="rId4"/>
              </a:rPr>
              <a:t> data</a:t>
            </a:r>
            <a:r>
              <a:rPr b="0" lang="en-US" sz="1200" spc="-1" strike="noStrike">
                <a:solidFill>
                  <a:srgbClr val="000000"/>
                </a:solidFill>
                <a:latin typeface="Franklin Gothic Book"/>
              </a:rPr>
              <a:t> </a:t>
            </a:r>
            <a:endParaRPr b="0" lang="es-ES" sz="1200" spc="-1" strike="noStrike">
              <a:latin typeface="Arial"/>
            </a:endParaRPr>
          </a:p>
          <a:p>
            <a:pPr>
              <a:lnSpc>
                <a:spcPct val="100000"/>
              </a:lnSpc>
              <a:buNone/>
            </a:pPr>
            <a:r>
              <a:rPr b="0" lang="en-US" sz="1200" spc="-1" strike="noStrike">
                <a:solidFill>
                  <a:srgbClr val="000000"/>
                </a:solidFill>
                <a:latin typeface="Franklin Gothic Book"/>
              </a:rPr>
              <a:t>Stephanie C. Hicks, Mingxiang Teng, Rafael A. Irizarry</a:t>
            </a:r>
            <a:endParaRPr b="0" lang="es-ES" sz="1200" spc="-1" strike="noStrike">
              <a:latin typeface="Arial"/>
            </a:endParaRPr>
          </a:p>
        </p:txBody>
      </p:sp>
      <p:sp>
        <p:nvSpPr>
          <p:cNvPr id="487"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Nuisance variables in ngs-&gt; BLOCKING</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2 Marcador de contenido"/>
          <p:cNvSpPr/>
          <p:nvPr/>
        </p:nvSpPr>
        <p:spPr>
          <a:xfrm>
            <a:off x="1981080" y="2660760"/>
            <a:ext cx="8229240" cy="2422800"/>
          </a:xfrm>
          <a:prstGeom prst="rect">
            <a:avLst/>
          </a:prstGeom>
          <a:noFill/>
          <a:ln w="0">
            <a:noFill/>
          </a:ln>
        </p:spPr>
        <p:style>
          <a:lnRef idx="0"/>
          <a:fillRef idx="0"/>
          <a:effectRef idx="0"/>
          <a:fontRef idx="minor"/>
        </p:style>
        <p:txBody>
          <a:bodyPr anchor="t">
            <a:normAutofit fontScale="81000"/>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Blocking </a:t>
            </a:r>
            <a:r>
              <a:rPr b="1" lang="en-US" sz="3200" spc="-1" strike="noStrike">
                <a:solidFill>
                  <a:srgbClr val="000000"/>
                </a:solidFill>
                <a:latin typeface="Calibri"/>
              </a:rPr>
              <a:t>reduces </a:t>
            </a:r>
            <a:r>
              <a:rPr b="0" lang="en-US" sz="3200" spc="-1" strike="noStrike">
                <a:solidFill>
                  <a:srgbClr val="000000"/>
                </a:solidFill>
                <a:latin typeface="Calibri"/>
              </a:rPr>
              <a:t>known but </a:t>
            </a:r>
            <a:r>
              <a:rPr b="1" lang="en-US" sz="3200" spc="-1" strike="noStrike">
                <a:solidFill>
                  <a:srgbClr val="000000"/>
                </a:solidFill>
                <a:latin typeface="Calibri"/>
              </a:rPr>
              <a:t>irrelevant sources of variation </a:t>
            </a:r>
            <a:r>
              <a:rPr b="0" lang="en-US" sz="3200" spc="-1" strike="noStrike">
                <a:solidFill>
                  <a:srgbClr val="000000"/>
                </a:solidFill>
                <a:latin typeface="Calibri"/>
              </a:rPr>
              <a:t>between units and thus allows greater precision in the estimation of the source of variation under study</a:t>
            </a:r>
            <a:endParaRPr b="0" lang="es-ES" sz="3200" spc="-1" strike="noStrike">
              <a:latin typeface="Arial"/>
            </a:endParaRPr>
          </a:p>
          <a:p>
            <a:pPr>
              <a:lnSpc>
                <a:spcPct val="100000"/>
              </a:lnSpc>
              <a:spcBef>
                <a:spcPts val="641"/>
              </a:spcBef>
              <a:buNone/>
              <a:tabLst>
                <a:tab algn="l" pos="0"/>
              </a:tabLst>
            </a:pPr>
            <a:r>
              <a:rPr b="0" lang="en-US" sz="3200" spc="-1" strike="noStrike">
                <a:solidFill>
                  <a:srgbClr val="000000"/>
                </a:solidFill>
                <a:latin typeface="Calibri"/>
              </a:rPr>
              <a:t> </a:t>
            </a:r>
            <a:endParaRPr b="0" lang="es-ES" sz="3200" spc="-1" strike="noStrike">
              <a:latin typeface="Arial"/>
            </a:endParaRPr>
          </a:p>
        </p:txBody>
      </p:sp>
      <p:sp>
        <p:nvSpPr>
          <p:cNvPr id="489"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blocking</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0" name="Picture 2" descr=""/>
          <p:cNvPicPr/>
          <p:nvPr/>
        </p:nvPicPr>
        <p:blipFill>
          <a:blip r:embed="rId1"/>
          <a:srcRect l="17171" t="12857" r="19188" b="5012"/>
          <a:stretch/>
        </p:blipFill>
        <p:spPr>
          <a:xfrm>
            <a:off x="3071520" y="1820880"/>
            <a:ext cx="6264360" cy="4391640"/>
          </a:xfrm>
          <a:prstGeom prst="rect">
            <a:avLst/>
          </a:prstGeom>
          <a:ln w="0">
            <a:noFill/>
          </a:ln>
        </p:spPr>
      </p:pic>
      <p:sp>
        <p:nvSpPr>
          <p:cNvPr id="491"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blocking wisely</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p:nvPr>
        </p:nvSpPr>
        <p:spPr>
          <a:xfrm>
            <a:off x="1201320" y="2304360"/>
            <a:ext cx="9789120" cy="3346200"/>
          </a:xfrm>
          <a:prstGeom prst="rect">
            <a:avLst/>
          </a:prstGeom>
          <a:noFill/>
          <a:ln w="0">
            <a:noFill/>
          </a:ln>
        </p:spPr>
        <p:txBody>
          <a:bodyPr anchor="ctr">
            <a:normAutofit/>
          </a:bodyPr>
          <a:p>
            <a:pPr marL="306000" indent="-306000">
              <a:lnSpc>
                <a:spcPct val="110000"/>
              </a:lnSpc>
              <a:spcBef>
                <a:spcPts val="400"/>
              </a:spcBef>
              <a:spcAft>
                <a:spcPts val="601"/>
              </a:spcAft>
              <a:buClr>
                <a:srgbClr val="1cade4"/>
              </a:buClr>
              <a:buSzPct val="92000"/>
              <a:buFont typeface="Wingdings 2" charset="2"/>
              <a:buChar char=""/>
            </a:pPr>
            <a:r>
              <a:rPr b="0" lang="es-ES" sz="2000" spc="-1" strike="noStrike">
                <a:solidFill>
                  <a:srgbClr val="404040"/>
                </a:solidFill>
                <a:latin typeface="Franklin Gothic Book"/>
              </a:rPr>
              <a:t>Controlled experiments:</a:t>
            </a:r>
            <a:endParaRPr b="0" lang="en-US" sz="2000" spc="-1" strike="noStrike">
              <a:solidFill>
                <a:srgbClr val="404040"/>
              </a:solidFill>
              <a:latin typeface="Franklin Gothic Book"/>
            </a:endParaRPr>
          </a:p>
          <a:p>
            <a:pPr lvl="1" marL="630000" indent="-306000">
              <a:lnSpc>
                <a:spcPct val="100000"/>
              </a:lnSpc>
              <a:spcBef>
                <a:spcPts val="360"/>
              </a:spcBef>
              <a:spcAft>
                <a:spcPts val="601"/>
              </a:spcAft>
              <a:buClr>
                <a:srgbClr val="1cade4"/>
              </a:buClr>
              <a:buSzPct val="92000"/>
              <a:buFont typeface="Wingdings 2" charset="2"/>
              <a:buChar char=""/>
            </a:pPr>
            <a:r>
              <a:rPr b="0" lang="es-ES" sz="1800" spc="-1" strike="noStrike">
                <a:solidFill>
                  <a:srgbClr val="404040"/>
                </a:solidFill>
                <a:latin typeface="Franklin Gothic Book"/>
              </a:rPr>
              <a:t>Individuals assigned to the treatments by the scientist</a:t>
            </a:r>
            <a:endParaRPr b="0" lang="en-US" sz="1800" spc="-1" strike="noStrike">
              <a:solidFill>
                <a:srgbClr val="404040"/>
              </a:solidFill>
              <a:latin typeface="Franklin Gothic Book"/>
            </a:endParaRPr>
          </a:p>
          <a:p>
            <a:pPr marL="306000" indent="-306000">
              <a:lnSpc>
                <a:spcPct val="110000"/>
              </a:lnSpc>
              <a:spcBef>
                <a:spcPts val="400"/>
              </a:spcBef>
              <a:spcAft>
                <a:spcPts val="601"/>
              </a:spcAft>
              <a:buClr>
                <a:srgbClr val="1cade4"/>
              </a:buClr>
              <a:buSzPct val="92000"/>
              <a:buFont typeface="Wingdings 2" charset="2"/>
              <a:buChar char=""/>
            </a:pPr>
            <a:r>
              <a:rPr b="0" lang="es-ES" sz="2000" spc="-1" strike="noStrike">
                <a:solidFill>
                  <a:srgbClr val="404040"/>
                </a:solidFill>
                <a:latin typeface="Franklin Gothic Book"/>
              </a:rPr>
              <a:t>Observational studies:</a:t>
            </a:r>
            <a:endParaRPr b="0" lang="en-US" sz="2000" spc="-1" strike="noStrike">
              <a:solidFill>
                <a:srgbClr val="404040"/>
              </a:solidFill>
              <a:latin typeface="Franklin Gothic Book"/>
            </a:endParaRPr>
          </a:p>
          <a:p>
            <a:pPr lvl="1" marL="630000" indent="-306000">
              <a:lnSpc>
                <a:spcPct val="100000"/>
              </a:lnSpc>
              <a:spcBef>
                <a:spcPts val="360"/>
              </a:spcBef>
              <a:spcAft>
                <a:spcPts val="601"/>
              </a:spcAft>
              <a:buClr>
                <a:srgbClr val="1cade4"/>
              </a:buClr>
              <a:buSzPct val="92000"/>
              <a:buFont typeface="Wingdings 2" charset="2"/>
              <a:buChar char=""/>
            </a:pPr>
            <a:r>
              <a:rPr b="0" lang="es-ES" sz="1800" spc="-1" strike="noStrike">
                <a:solidFill>
                  <a:srgbClr val="404040"/>
                </a:solidFill>
                <a:latin typeface="Franklin Gothic Book"/>
              </a:rPr>
              <a:t>Individuals belong to a certain group</a:t>
            </a:r>
            <a:endParaRPr b="0" lang="en-US" sz="1800" spc="-1" strike="noStrike">
              <a:solidFill>
                <a:srgbClr val="404040"/>
              </a:solidFill>
              <a:latin typeface="Franklin Gothic Book"/>
            </a:endParaRPr>
          </a:p>
          <a:p>
            <a:pPr>
              <a:lnSpc>
                <a:spcPct val="110000"/>
              </a:lnSpc>
              <a:spcBef>
                <a:spcPts val="400"/>
              </a:spcBef>
              <a:spcAft>
                <a:spcPts val="601"/>
              </a:spcAft>
              <a:buNone/>
              <a:tabLst>
                <a:tab algn="l" pos="0"/>
              </a:tabLst>
            </a:pPr>
            <a:endParaRPr b="0" lang="en-US" sz="2000" spc="-1" strike="noStrike">
              <a:solidFill>
                <a:srgbClr val="404040"/>
              </a:solidFill>
              <a:latin typeface="Franklin Gothic Book"/>
            </a:endParaRPr>
          </a:p>
          <a:p>
            <a:pPr>
              <a:lnSpc>
                <a:spcPct val="110000"/>
              </a:lnSpc>
              <a:spcBef>
                <a:spcPts val="400"/>
              </a:spcBef>
              <a:spcAft>
                <a:spcPts val="601"/>
              </a:spcAft>
              <a:buNone/>
              <a:tabLst>
                <a:tab algn="l" pos="0"/>
              </a:tabLst>
            </a:pPr>
            <a:r>
              <a:rPr b="0" lang="es-ES" sz="2000" spc="-1" strike="noStrike">
                <a:solidFill>
                  <a:srgbClr val="404040"/>
                </a:solidFill>
                <a:latin typeface="Franklin Gothic Book"/>
              </a:rPr>
              <a:t>But also randomization on the nuisance variables to be able to model the variability introduced by them</a:t>
            </a:r>
            <a:endParaRPr b="0" lang="en-US" sz="2000" spc="-1" strike="noStrike">
              <a:solidFill>
                <a:srgbClr val="404040"/>
              </a:solidFill>
              <a:latin typeface="Franklin Gothic Book"/>
            </a:endParaRPr>
          </a:p>
        </p:txBody>
      </p:sp>
      <p:sp>
        <p:nvSpPr>
          <p:cNvPr id="493" name="Title 3"/>
          <p:cNvSpPr/>
          <p:nvPr/>
        </p:nvSpPr>
        <p:spPr>
          <a:xfrm>
            <a:off x="733680" y="85464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randomization</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94" name="Table 1"/>
          <p:cNvGraphicFramePr/>
          <p:nvPr/>
        </p:nvGraphicFramePr>
        <p:xfrm>
          <a:off x="7448400" y="2123280"/>
          <a:ext cx="3729600" cy="3078360"/>
        </p:xfrm>
        <a:graphic>
          <a:graphicData uri="http://schemas.openxmlformats.org/drawingml/2006/table">
            <a:tbl>
              <a:tblPr/>
              <a:tblGrid>
                <a:gridCol w="1132560"/>
                <a:gridCol w="1252440"/>
                <a:gridCol w="1344600"/>
              </a:tblGrid>
              <a:tr h="738360">
                <a:tc>
                  <a:txBody>
                    <a:bodyPr lIns="68400" rIns="68400" tIns="0" bIns="0" anchor="t">
                      <a:noAutofit/>
                    </a:bodyPr>
                    <a:p>
                      <a:pPr algn="ctr">
                        <a:lnSpc>
                          <a:spcPct val="115000"/>
                        </a:lnSpc>
                        <a:buNone/>
                      </a:pPr>
                      <a:r>
                        <a:rPr b="1" lang="en-US" sz="2000" spc="-1" strike="noStrike">
                          <a:solidFill>
                            <a:srgbClr val="ffffff"/>
                          </a:solidFill>
                          <a:latin typeface="Franklin Gothic Book"/>
                        </a:rPr>
                        <a:t>Litter</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38160">
                      <a:solidFill>
                        <a:srgbClr val="ffffff"/>
                      </a:solidFill>
                    </a:lnB>
                    <a:solidFill>
                      <a:srgbClr val="1cade4"/>
                    </a:solidFill>
                  </a:tcPr>
                </a:tc>
                <a:tc>
                  <a:txBody>
                    <a:bodyPr lIns="68400" rIns="68400" tIns="0" bIns="0" anchor="t">
                      <a:noAutofit/>
                    </a:bodyPr>
                    <a:p>
                      <a:pPr algn="ctr">
                        <a:lnSpc>
                          <a:spcPct val="115000"/>
                        </a:lnSpc>
                        <a:buNone/>
                      </a:pPr>
                      <a:r>
                        <a:rPr b="1" lang="en-US" sz="2000" spc="-1" strike="noStrike">
                          <a:solidFill>
                            <a:srgbClr val="ffffff"/>
                          </a:solidFill>
                          <a:latin typeface="Franklin Gothic Book"/>
                        </a:rPr>
                        <a:t>KO</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38160">
                      <a:solidFill>
                        <a:srgbClr val="ffffff"/>
                      </a:solidFill>
                    </a:lnB>
                    <a:solidFill>
                      <a:srgbClr val="1cade4"/>
                    </a:solidFill>
                  </a:tcPr>
                </a:tc>
                <a:tc>
                  <a:txBody>
                    <a:bodyPr lIns="68400" rIns="68400" tIns="0" bIns="0" anchor="t">
                      <a:noAutofit/>
                    </a:bodyPr>
                    <a:p>
                      <a:pPr algn="ctr">
                        <a:lnSpc>
                          <a:spcPct val="115000"/>
                        </a:lnSpc>
                        <a:buNone/>
                      </a:pPr>
                      <a:r>
                        <a:rPr b="1" lang="en-US" sz="2000" spc="-1" strike="noStrike">
                          <a:solidFill>
                            <a:srgbClr val="ffffff"/>
                          </a:solidFill>
                          <a:latin typeface="Franklin Gothic Book"/>
                        </a:rPr>
                        <a:t>WT</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38160">
                      <a:solidFill>
                        <a:srgbClr val="ffffff"/>
                      </a:solidFill>
                    </a:lnB>
                    <a:solidFill>
                      <a:srgbClr val="1cade4"/>
                    </a:solidFill>
                  </a:tcPr>
                </a:tc>
              </a:tr>
              <a:tr h="389880">
                <a:tc>
                  <a:txBody>
                    <a:bodyPr lIns="68400" rIns="68400" tIns="0" bIns="0" anchor="t">
                      <a:noAutofit/>
                    </a:bodyPr>
                    <a:p>
                      <a:pPr algn="ctr">
                        <a:lnSpc>
                          <a:spcPct val="115000"/>
                        </a:lnSpc>
                        <a:buNone/>
                      </a:pPr>
                      <a:r>
                        <a:rPr b="1" lang="en-US" sz="2000" spc="-1" strike="noStrike">
                          <a:solidFill>
                            <a:srgbClr val="ffffff"/>
                          </a:solidFill>
                          <a:latin typeface="Franklin Gothic Book"/>
                        </a:rPr>
                        <a:t>L1</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1</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r>
              <a:tr h="389880">
                <a:tc>
                  <a:txBody>
                    <a:bodyPr lIns="68400" rIns="68400" tIns="0" bIns="0" anchor="t">
                      <a:noAutofit/>
                    </a:bodyPr>
                    <a:p>
                      <a:pPr algn="ctr">
                        <a:lnSpc>
                          <a:spcPct val="115000"/>
                        </a:lnSpc>
                        <a:buNone/>
                      </a:pPr>
                      <a:r>
                        <a:rPr b="1" lang="en-US" sz="2000" spc="-1" strike="noStrike">
                          <a:solidFill>
                            <a:srgbClr val="ffffff"/>
                          </a:solidFill>
                          <a:latin typeface="Franklin Gothic Book"/>
                        </a:rPr>
                        <a:t>L2</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r>
              <a:tr h="389880">
                <a:tc>
                  <a:txBody>
                    <a:bodyPr lIns="68400" rIns="68400" tIns="0" bIns="0" anchor="t">
                      <a:noAutofit/>
                    </a:bodyPr>
                    <a:p>
                      <a:pPr algn="ctr">
                        <a:lnSpc>
                          <a:spcPct val="115000"/>
                        </a:lnSpc>
                        <a:buNone/>
                      </a:pPr>
                      <a:r>
                        <a:rPr b="1" lang="en-US" sz="2000" spc="-1" strike="noStrike">
                          <a:solidFill>
                            <a:srgbClr val="ffffff"/>
                          </a:solidFill>
                          <a:latin typeface="Franklin Gothic Book"/>
                        </a:rPr>
                        <a:t>L3</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1</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1</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r>
              <a:tr h="389880">
                <a:tc>
                  <a:txBody>
                    <a:bodyPr lIns="68400" rIns="68400" tIns="0" bIns="0" anchor="t">
                      <a:noAutofit/>
                    </a:bodyPr>
                    <a:p>
                      <a:pPr algn="ctr">
                        <a:lnSpc>
                          <a:spcPct val="115000"/>
                        </a:lnSpc>
                        <a:buNone/>
                      </a:pPr>
                      <a:r>
                        <a:rPr b="1" lang="en-US" sz="2000" spc="-1" strike="noStrike">
                          <a:solidFill>
                            <a:srgbClr val="ffffff"/>
                          </a:solidFill>
                          <a:latin typeface="Franklin Gothic Book"/>
                        </a:rPr>
                        <a:t>L4</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1</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3</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r>
              <a:tr h="389880">
                <a:tc>
                  <a:txBody>
                    <a:bodyPr lIns="68400" rIns="68400" tIns="0" bIns="0" anchor="t">
                      <a:noAutofit/>
                    </a:bodyPr>
                    <a:p>
                      <a:pPr algn="ctr">
                        <a:lnSpc>
                          <a:spcPct val="115000"/>
                        </a:lnSpc>
                        <a:buNone/>
                      </a:pPr>
                      <a:r>
                        <a:rPr b="1" lang="en-US" sz="2000" spc="-1" strike="noStrike">
                          <a:solidFill>
                            <a:srgbClr val="ffffff"/>
                          </a:solidFill>
                          <a:latin typeface="Franklin Gothic Book"/>
                        </a:rPr>
                        <a:t>L5</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3</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r>
              <a:tr h="390600">
                <a:tc>
                  <a:txBody>
                    <a:bodyPr lIns="68400" rIns="68400" tIns="0" bIns="0" anchor="t">
                      <a:noAutofit/>
                    </a:bodyPr>
                    <a:p>
                      <a:pPr algn="ctr">
                        <a:lnSpc>
                          <a:spcPct val="115000"/>
                        </a:lnSpc>
                        <a:buNone/>
                      </a:pPr>
                      <a:r>
                        <a:rPr b="1" lang="en-US" sz="2000" spc="-1" strike="noStrike">
                          <a:solidFill>
                            <a:srgbClr val="ffffff"/>
                          </a:solidFill>
                          <a:latin typeface="Franklin Gothic Book"/>
                        </a:rPr>
                        <a:t>L6</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3</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r>
            </a:tbl>
          </a:graphicData>
        </a:graphic>
      </p:graphicFrame>
      <p:sp>
        <p:nvSpPr>
          <p:cNvPr id="495" name="TextBox 3"/>
          <p:cNvSpPr/>
          <p:nvPr/>
        </p:nvSpPr>
        <p:spPr>
          <a:xfrm>
            <a:off x="733680" y="1793160"/>
            <a:ext cx="67143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00"/>
                </a:solidFill>
                <a:latin typeface="Calibri"/>
                <a:ea typeface="Calibri"/>
              </a:rPr>
              <a:t>Experiment 1:</a:t>
            </a:r>
            <a:endParaRPr b="0" lang="es-ES" sz="1800" spc="-1" strike="noStrike">
              <a:latin typeface="Arial"/>
            </a:endParaRPr>
          </a:p>
          <a:p>
            <a:pPr>
              <a:lnSpc>
                <a:spcPct val="100000"/>
              </a:lnSpc>
              <a:buNone/>
            </a:pPr>
            <a:r>
              <a:rPr b="0" lang="en-US" sz="1800" spc="-1" strike="noStrike">
                <a:solidFill>
                  <a:srgbClr val="000000"/>
                </a:solidFill>
                <a:latin typeface="Calibri"/>
                <a:ea typeface="Calibri"/>
              </a:rPr>
              <a:t>We have a mouse knock-out on protein Bmi1. For each litter we have several WT and KO mice. We want to find metabolites which expression significantly changes between conditions</a:t>
            </a:r>
            <a:endParaRPr b="0" lang="es-ES" sz="1800" spc="-1" strike="noStrike">
              <a:latin typeface="Arial"/>
            </a:endParaRPr>
          </a:p>
          <a:p>
            <a:pPr>
              <a:lnSpc>
                <a:spcPct val="100000"/>
              </a:lnSpc>
              <a:buNone/>
            </a:pPr>
            <a:r>
              <a:rPr b="0" lang="en-US" sz="1800" spc="-1" strike="noStrike">
                <a:solidFill>
                  <a:srgbClr val="000000"/>
                </a:solidFill>
                <a:latin typeface="Calibri"/>
                <a:ea typeface="Calibri"/>
              </a:rPr>
              <a:t>6 litters are available with the following number of animals:</a:t>
            </a:r>
            <a:endParaRPr b="0" lang="es-ES" sz="1800" spc="-1" strike="noStrike">
              <a:latin typeface="Arial"/>
            </a:endParaRPr>
          </a:p>
          <a:p>
            <a:pPr>
              <a:lnSpc>
                <a:spcPct val="100000"/>
              </a:lnSpc>
              <a:buNone/>
            </a:pPr>
            <a:endParaRPr b="0" lang="es-ES" sz="1800" spc="-1" strike="noStrike">
              <a:latin typeface="Arial"/>
            </a:endParaRPr>
          </a:p>
        </p:txBody>
      </p:sp>
      <p:sp>
        <p:nvSpPr>
          <p:cNvPr id="496" name="TextBox 4"/>
          <p:cNvSpPr/>
          <p:nvPr/>
        </p:nvSpPr>
        <p:spPr>
          <a:xfrm>
            <a:off x="-195840" y="4932720"/>
            <a:ext cx="10796760" cy="1186920"/>
          </a:xfrm>
          <a:prstGeom prst="rect">
            <a:avLst/>
          </a:prstGeom>
          <a:noFill/>
          <a:ln w="0">
            <a:noFill/>
          </a:ln>
        </p:spPr>
        <p:style>
          <a:lnRef idx="0"/>
          <a:fillRef idx="0"/>
          <a:effectRef idx="0"/>
          <a:fontRef idx="minor"/>
        </p:style>
        <p:txBody>
          <a:bodyPr wrap="none"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Calibri"/>
                <a:ea typeface="Calibri"/>
              </a:rPr>
              <a:t>Case1: We have no money limitations</a:t>
            </a:r>
            <a:endParaRPr b="0" lang="es-E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Calibri"/>
              </a:rPr>
              <a:t>Case2: We can run a maximum of 6 samples in total</a:t>
            </a:r>
            <a:endParaRPr b="0" lang="es-E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Calibri"/>
              </a:rPr>
              <a:t>Case3: L5 has no KO animal and we have a limit of 6 samples to be sequenced</a:t>
            </a:r>
            <a:endParaRPr b="0" lang="es-E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Calibri"/>
              </a:rPr>
              <a:t>Case4: How would you plan the experiment under condition 2 if there was no litter effect?</a:t>
            </a:r>
            <a:endParaRPr b="0" lang="es-ES" sz="1800" spc="-1" strike="noStrike">
              <a:latin typeface="Arial"/>
            </a:endParaRPr>
          </a:p>
        </p:txBody>
      </p:sp>
      <p:sp>
        <p:nvSpPr>
          <p:cNvPr id="497" name="Title 3"/>
          <p:cNvSpPr/>
          <p:nvPr/>
        </p:nvSpPr>
        <p:spPr>
          <a:xfrm>
            <a:off x="733680" y="85464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Design Exercise</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itle 3"/>
          <p:cNvSpPr/>
          <p:nvPr/>
        </p:nvSpPr>
        <p:spPr>
          <a:xfrm>
            <a:off x="733680" y="85464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Design Exercise</a:t>
            </a:r>
            <a:endParaRPr b="0" lang="es-ES" sz="2800" spc="-1" strike="noStrike">
              <a:latin typeface="Arial"/>
            </a:endParaRPr>
          </a:p>
        </p:txBody>
      </p:sp>
      <p:graphicFrame>
        <p:nvGraphicFramePr>
          <p:cNvPr id="499" name="Table 2"/>
          <p:cNvGraphicFramePr/>
          <p:nvPr/>
        </p:nvGraphicFramePr>
        <p:xfrm>
          <a:off x="6589080" y="2608920"/>
          <a:ext cx="3681000" cy="1639800"/>
        </p:xfrm>
        <a:graphic>
          <a:graphicData uri="http://schemas.openxmlformats.org/drawingml/2006/table">
            <a:tbl>
              <a:tblPr/>
              <a:tblGrid>
                <a:gridCol w="1442520"/>
                <a:gridCol w="930240"/>
                <a:gridCol w="1308240"/>
              </a:tblGrid>
              <a:tr h="546480">
                <a:tc>
                  <a:txBody>
                    <a:bodyPr lIns="68400" rIns="68400" tIns="0" bIns="0" anchor="t">
                      <a:noAutofit/>
                    </a:bodyPr>
                    <a:p>
                      <a:pPr algn="ctr">
                        <a:lnSpc>
                          <a:spcPct val="115000"/>
                        </a:lnSpc>
                        <a:buNone/>
                      </a:pPr>
                      <a:r>
                        <a:rPr b="1" lang="en-US" sz="2000" spc="-1" strike="noStrike">
                          <a:solidFill>
                            <a:srgbClr val="ffffff"/>
                          </a:solidFill>
                          <a:latin typeface="Franklin Gothic Book"/>
                        </a:rPr>
                        <a:t> </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38160">
                      <a:solidFill>
                        <a:srgbClr val="ffffff"/>
                      </a:solidFill>
                    </a:lnB>
                    <a:solidFill>
                      <a:srgbClr val="1cade4"/>
                    </a:solidFill>
                  </a:tcPr>
                </a:tc>
                <a:tc>
                  <a:txBody>
                    <a:bodyPr lIns="68400" rIns="68400" tIns="0" bIns="0" anchor="t">
                      <a:noAutofit/>
                    </a:bodyPr>
                    <a:p>
                      <a:pPr algn="ctr">
                        <a:lnSpc>
                          <a:spcPct val="115000"/>
                        </a:lnSpc>
                        <a:buNone/>
                      </a:pPr>
                      <a:r>
                        <a:rPr b="1" lang="en-US" sz="2000" spc="-1" strike="noStrike">
                          <a:solidFill>
                            <a:srgbClr val="ffffff"/>
                          </a:solidFill>
                          <a:latin typeface="Franklin Gothic Book"/>
                        </a:rPr>
                        <a:t>Men</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38160">
                      <a:solidFill>
                        <a:srgbClr val="ffffff"/>
                      </a:solidFill>
                    </a:lnB>
                    <a:solidFill>
                      <a:srgbClr val="1cade4"/>
                    </a:solidFill>
                  </a:tcPr>
                </a:tc>
                <a:tc>
                  <a:txBody>
                    <a:bodyPr lIns="68400" rIns="68400" tIns="0" bIns="0" anchor="t">
                      <a:noAutofit/>
                    </a:bodyPr>
                    <a:p>
                      <a:pPr algn="ctr">
                        <a:lnSpc>
                          <a:spcPct val="115000"/>
                        </a:lnSpc>
                        <a:buNone/>
                      </a:pPr>
                      <a:r>
                        <a:rPr b="1" lang="en-US" sz="2000" spc="-1" strike="noStrike">
                          <a:solidFill>
                            <a:srgbClr val="ffffff"/>
                          </a:solidFill>
                          <a:latin typeface="Franklin Gothic Book"/>
                        </a:rPr>
                        <a:t>Women</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38160">
                      <a:solidFill>
                        <a:srgbClr val="ffffff"/>
                      </a:solidFill>
                    </a:lnB>
                    <a:solidFill>
                      <a:srgbClr val="1cade4"/>
                    </a:solidFill>
                  </a:tcPr>
                </a:tc>
              </a:tr>
              <a:tr h="546480">
                <a:tc>
                  <a:txBody>
                    <a:bodyPr lIns="68400" rIns="68400" tIns="0" bIns="0" anchor="t">
                      <a:noAutofit/>
                    </a:bodyPr>
                    <a:p>
                      <a:pPr algn="ctr">
                        <a:lnSpc>
                          <a:spcPct val="115000"/>
                        </a:lnSpc>
                        <a:buNone/>
                      </a:pPr>
                      <a:r>
                        <a:rPr b="1" lang="en-US" sz="2000" spc="-1" strike="noStrike">
                          <a:solidFill>
                            <a:srgbClr val="ffffff"/>
                          </a:solidFill>
                          <a:latin typeface="Franklin Gothic Book"/>
                        </a:rPr>
                        <a:t>High BMI</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40</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20</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cce2f4"/>
                    </a:solidFill>
                  </a:tcPr>
                </a:tc>
              </a:tr>
              <a:tr h="546840">
                <a:tc>
                  <a:txBody>
                    <a:bodyPr lIns="68400" rIns="68400" tIns="0" bIns="0" anchor="t">
                      <a:noAutofit/>
                    </a:bodyPr>
                    <a:p>
                      <a:pPr algn="ctr">
                        <a:lnSpc>
                          <a:spcPct val="115000"/>
                        </a:lnSpc>
                        <a:buNone/>
                      </a:pPr>
                      <a:r>
                        <a:rPr b="1" lang="en-US" sz="2000" spc="-1" strike="noStrike">
                          <a:solidFill>
                            <a:srgbClr val="ffffff"/>
                          </a:solidFill>
                          <a:latin typeface="Franklin Gothic Book"/>
                        </a:rPr>
                        <a:t>Low BMI</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1cade4"/>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20</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c>
                  <a:txBody>
                    <a:bodyPr lIns="68400" rIns="68400" tIns="0" bIns="0" anchor="t">
                      <a:noAutofit/>
                    </a:bodyPr>
                    <a:p>
                      <a:pPr algn="ctr">
                        <a:lnSpc>
                          <a:spcPct val="115000"/>
                        </a:lnSpc>
                        <a:buNone/>
                      </a:pPr>
                      <a:r>
                        <a:rPr b="0" lang="en-US" sz="2000" spc="-1" strike="noStrike">
                          <a:solidFill>
                            <a:srgbClr val="000000"/>
                          </a:solidFill>
                          <a:latin typeface="Franklin Gothic Book"/>
                        </a:rPr>
                        <a:t>20</a:t>
                      </a:r>
                      <a:endParaRPr b="0" lang="es-ES"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e7f1f9"/>
                    </a:solidFill>
                  </a:tcPr>
                </a:tc>
              </a:tr>
            </a:tbl>
          </a:graphicData>
        </a:graphic>
      </p:graphicFrame>
      <p:sp>
        <p:nvSpPr>
          <p:cNvPr id="500" name="TextBox 4"/>
          <p:cNvSpPr/>
          <p:nvPr/>
        </p:nvSpPr>
        <p:spPr>
          <a:xfrm>
            <a:off x="733680" y="2246040"/>
            <a:ext cx="512532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Calibri"/>
              </a:rPr>
              <a:t>We have a cohort of 100 human samples with diabetes. We want to test a drug on them and see its effects in gene expression. We can sequence a total of 40 samples. From pilot studies we know that sex and bmi affect the impact of the drug</a:t>
            </a:r>
            <a:endParaRPr b="0" lang="es-ES" sz="1800" spc="-1" strike="noStrike">
              <a:latin typeface="Arial"/>
            </a:endParaRPr>
          </a:p>
          <a:p>
            <a:pPr>
              <a:lnSpc>
                <a:spcPct val="100000"/>
              </a:lnSpc>
              <a:buNone/>
            </a:pPr>
            <a:r>
              <a:rPr b="0" lang="en-US" sz="1800" spc="-1" strike="noStrike">
                <a:solidFill>
                  <a:srgbClr val="000000"/>
                </a:solidFill>
                <a:latin typeface="Calibri"/>
                <a:ea typeface="Calibri"/>
              </a:rPr>
              <a:t>The cohort composition is as follows:</a:t>
            </a:r>
            <a:endParaRPr b="0" lang="es-ES" sz="1800" spc="-1" strike="noStrike">
              <a:latin typeface="Arial"/>
            </a:endParaRPr>
          </a:p>
          <a:p>
            <a:pPr>
              <a:lnSpc>
                <a:spcPct val="100000"/>
              </a:lnSpc>
              <a:buNone/>
            </a:pPr>
            <a:r>
              <a:rPr b="0" lang="en-US" sz="1800" spc="-1" strike="noStrike">
                <a:solidFill>
                  <a:srgbClr val="000000"/>
                </a:solidFill>
                <a:latin typeface="Calibri"/>
                <a:ea typeface="Calibri"/>
              </a:rPr>
              <a:t>Additionally, we cannot process all samples together, we have to do it in two runs</a:t>
            </a:r>
            <a:endParaRPr b="0" lang="es-ES" sz="1800" spc="-1" strike="noStrike">
              <a:latin typeface="Arial"/>
            </a:endParaRPr>
          </a:p>
          <a:p>
            <a:pPr>
              <a:lnSpc>
                <a:spcPct val="100000"/>
              </a:lnSpc>
              <a:buNone/>
            </a:pPr>
            <a:endParaRPr b="0" lang="es-ES" sz="1800" spc="-1" strike="noStrike">
              <a:latin typeface="Arial"/>
            </a:endParaRPr>
          </a:p>
        </p:txBody>
      </p:sp>
      <p:sp>
        <p:nvSpPr>
          <p:cNvPr id="501" name="TextBox 5"/>
          <p:cNvSpPr/>
          <p:nvPr/>
        </p:nvSpPr>
        <p:spPr>
          <a:xfrm>
            <a:off x="1273680" y="4990320"/>
            <a:ext cx="8753040" cy="638280"/>
          </a:xfrm>
          <a:prstGeom prst="rect">
            <a:avLst/>
          </a:prstGeom>
          <a:noFill/>
          <a:ln w="0">
            <a:noFill/>
          </a:ln>
        </p:spPr>
        <p:style>
          <a:lnRef idx="0"/>
          <a:fillRef idx="0"/>
          <a:effectRef idx="0"/>
          <a:fontRef idx="minor"/>
        </p:style>
        <p:txBody>
          <a:bodyPr wrap="none"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Calibri"/>
                <a:ea typeface="Calibri"/>
              </a:rPr>
              <a:t>Q1: How would you assign the patients to the drug and placebo groups?</a:t>
            </a:r>
            <a:endParaRPr b="0" lang="es-E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Calibri"/>
              </a:rPr>
              <a:t>Q2: Which patients would you sequence in each run?</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 descr=""/>
          <p:cNvPicPr/>
          <p:nvPr/>
        </p:nvPicPr>
        <p:blipFill>
          <a:blip r:embed="rId1"/>
          <a:stretch/>
        </p:blipFill>
        <p:spPr>
          <a:xfrm>
            <a:off x="2847960" y="875520"/>
            <a:ext cx="7373520" cy="57963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581040" y="2394000"/>
            <a:ext cx="11029320" cy="2147040"/>
          </a:xfrm>
          <a:prstGeom prst="rect">
            <a:avLst/>
          </a:prstGeom>
          <a:noFill/>
          <a:ln w="0">
            <a:noFill/>
          </a:ln>
        </p:spPr>
        <p:txBody>
          <a:bodyPr anchor="b">
            <a:noAutofit/>
          </a:bodyPr>
          <a:p>
            <a:pPr>
              <a:lnSpc>
                <a:spcPct val="100000"/>
              </a:lnSpc>
              <a:buNone/>
            </a:pPr>
            <a:r>
              <a:rPr b="0" lang="en-GB" sz="3600" spc="-1" strike="noStrike" cap="all">
                <a:solidFill>
                  <a:srgbClr val="404040"/>
                </a:solidFill>
                <a:latin typeface="Franklin Gothic Demi"/>
              </a:rPr>
              <a:t>Statistical considerations for omics data</a:t>
            </a:r>
            <a:endParaRPr b="0" lang="en-US" sz="3600" spc="-1" strike="noStrike">
              <a:solidFill>
                <a:srgbClr val="000000"/>
              </a:solidFill>
              <a:latin typeface="Franklin Gothic Book"/>
            </a:endParaRPr>
          </a:p>
        </p:txBody>
      </p:sp>
      <p:sp>
        <p:nvSpPr>
          <p:cNvPr id="503" name="PlaceHolder 2"/>
          <p:cNvSpPr>
            <a:spLocks noGrp="1"/>
          </p:cNvSpPr>
          <p:nvPr>
            <p:ph/>
          </p:nvPr>
        </p:nvSpPr>
        <p:spPr>
          <a:xfrm>
            <a:off x="581040" y="4541400"/>
            <a:ext cx="11029320" cy="600120"/>
          </a:xfrm>
          <a:prstGeom prst="rect">
            <a:avLst/>
          </a:prstGeom>
          <a:noFill/>
          <a:ln w="0">
            <a:noFill/>
          </a:ln>
        </p:spPr>
        <p:txBody>
          <a:bodyPr anchor="t">
            <a:noAutofit/>
          </a:bodyPr>
          <a:p>
            <a:pPr>
              <a:lnSpc>
                <a:spcPct val="110000"/>
              </a:lnSpc>
              <a:spcBef>
                <a:spcPts val="1417"/>
              </a:spcBef>
              <a:buNone/>
            </a:pPr>
            <a:endParaRPr b="0" lang="en-US" sz="1700" spc="-1" strike="noStrike">
              <a:solidFill>
                <a:srgbClr val="404040"/>
              </a:solidFill>
              <a:latin typeface="Franklin Gothic Book"/>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372600" y="361440"/>
            <a:ext cx="8229240" cy="1142640"/>
          </a:xfrm>
          <a:prstGeom prst="rect">
            <a:avLst/>
          </a:prstGeom>
          <a:noFill/>
          <a:ln w="0">
            <a:noFill/>
          </a:ln>
        </p:spPr>
        <p:txBody>
          <a:bodyPr anchor="b">
            <a:noAutofit/>
          </a:bodyPr>
          <a:p>
            <a:pPr>
              <a:lnSpc>
                <a:spcPct val="100000"/>
              </a:lnSpc>
              <a:buNone/>
            </a:pPr>
            <a:r>
              <a:rPr b="1" lang="es-ES" sz="2800" spc="-1" strike="noStrike" cap="all">
                <a:solidFill>
                  <a:srgbClr val="2683c6"/>
                </a:solidFill>
                <a:latin typeface="Franklin Gothic Demi"/>
              </a:rPr>
              <a:t>Small sample size</a:t>
            </a:r>
            <a:endParaRPr b="0" lang="en-US" sz="2800" spc="-1" strike="noStrike">
              <a:solidFill>
                <a:srgbClr val="000000"/>
              </a:solidFill>
              <a:latin typeface="Franklin Gothic Book"/>
            </a:endParaRPr>
          </a:p>
        </p:txBody>
      </p:sp>
      <p:sp>
        <p:nvSpPr>
          <p:cNvPr id="505" name="5 Elipse"/>
          <p:cNvSpPr/>
          <p:nvPr/>
        </p:nvSpPr>
        <p:spPr>
          <a:xfrm>
            <a:off x="3863880" y="3429000"/>
            <a:ext cx="1126440" cy="1079640"/>
          </a:xfrm>
          <a:prstGeom prst="ellipse">
            <a:avLst/>
          </a:prstGeom>
          <a:solidFill>
            <a:schemeClr val="accent2">
              <a:lumMod val="60000"/>
              <a:lumOff val="40000"/>
            </a:schemeClr>
          </a:solidFill>
          <a:ln cap="rnd">
            <a:solidFill>
              <a:srgbClr val="2683c6">
                <a:lumMod val="60000"/>
                <a:lumOff val="40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 sz="1800" spc="-1" strike="noStrike">
                <a:solidFill>
                  <a:srgbClr val="ffffff"/>
                </a:solidFill>
                <a:latin typeface="Franklin Gothic Book"/>
              </a:rPr>
              <a:t>COST</a:t>
            </a:r>
            <a:endParaRPr b="0" lang="es-ES" sz="1800" spc="-1" strike="noStrike">
              <a:latin typeface="Arial"/>
            </a:endParaRPr>
          </a:p>
        </p:txBody>
      </p:sp>
      <p:sp>
        <p:nvSpPr>
          <p:cNvPr id="506" name="6 Elipse"/>
          <p:cNvSpPr/>
          <p:nvPr/>
        </p:nvSpPr>
        <p:spPr>
          <a:xfrm>
            <a:off x="5735880" y="2493000"/>
            <a:ext cx="2664000" cy="2664000"/>
          </a:xfrm>
          <a:prstGeom prst="ellipse">
            <a:avLst/>
          </a:prstGeom>
          <a:solidFill>
            <a:schemeClr val="accent2">
              <a:lumMod val="75000"/>
            </a:schemeClr>
          </a:solidFill>
          <a:ln cap="rnd">
            <a:solidFill>
              <a:srgbClr val="2683c6">
                <a:lumMod val="7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 sz="1800" spc="-1" strike="noStrike">
                <a:solidFill>
                  <a:srgbClr val="ffffff"/>
                </a:solidFill>
                <a:latin typeface="Franklin Gothic Book"/>
              </a:rPr>
              <a:t>USEFUL &amp; PRECISE INFORMATION</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419400" y="274680"/>
            <a:ext cx="10068840" cy="1142640"/>
          </a:xfrm>
          <a:prstGeom prst="rect">
            <a:avLst/>
          </a:prstGeom>
          <a:noFill/>
          <a:ln w="0">
            <a:noFill/>
          </a:ln>
        </p:spPr>
        <p:txBody>
          <a:bodyPr anchor="b">
            <a:normAutofit/>
          </a:bodyPr>
          <a:p>
            <a:pPr>
              <a:lnSpc>
                <a:spcPct val="100000"/>
              </a:lnSpc>
              <a:buNone/>
            </a:pPr>
            <a:r>
              <a:rPr b="1" lang="es-ES" sz="2800" spc="-1" strike="noStrike" cap="all">
                <a:solidFill>
                  <a:srgbClr val="2683c6"/>
                </a:solidFill>
                <a:latin typeface="Franklin Gothic Demi"/>
              </a:rPr>
              <a:t>Issue #1: UNDERestimation of the sample variance </a:t>
            </a:r>
            <a:endParaRPr b="0" lang="en-US" sz="2800" spc="-1" strike="noStrike">
              <a:solidFill>
                <a:srgbClr val="000000"/>
              </a:solidFill>
              <a:latin typeface="Franklin Gothic Book"/>
            </a:endParaRPr>
          </a:p>
        </p:txBody>
      </p:sp>
      <p:pic>
        <p:nvPicPr>
          <p:cNvPr id="508" name="Picture 7" descr=""/>
          <p:cNvPicPr/>
          <p:nvPr/>
        </p:nvPicPr>
        <p:blipFill>
          <a:blip r:embed="rId1"/>
          <a:stretch/>
        </p:blipFill>
        <p:spPr>
          <a:xfrm>
            <a:off x="2039400" y="1869120"/>
            <a:ext cx="8319600" cy="3632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328680" y="116640"/>
            <a:ext cx="8506800" cy="1142640"/>
          </a:xfrm>
          <a:prstGeom prst="rect">
            <a:avLst/>
          </a:prstGeom>
          <a:noFill/>
          <a:ln w="0">
            <a:noFill/>
          </a:ln>
        </p:spPr>
        <p:txBody>
          <a:bodyPr anchor="b">
            <a:normAutofit/>
          </a:bodyPr>
          <a:p>
            <a:pPr>
              <a:lnSpc>
                <a:spcPct val="100000"/>
              </a:lnSpc>
              <a:buNone/>
            </a:pPr>
            <a:r>
              <a:rPr b="1" lang="es-ES" sz="2800" spc="-1" strike="noStrike" cap="all">
                <a:solidFill>
                  <a:srgbClr val="2683c6"/>
                </a:solidFill>
                <a:latin typeface="Franklin Gothic Demi"/>
              </a:rPr>
              <a:t>Moderated t-test</a:t>
            </a:r>
            <a:endParaRPr b="0" lang="en-US" sz="2800" spc="-1" strike="noStrike">
              <a:solidFill>
                <a:srgbClr val="000000"/>
              </a:solidFill>
              <a:latin typeface="Franklin Gothic Book"/>
            </a:endParaRPr>
          </a:p>
        </p:txBody>
      </p:sp>
      <p:pic>
        <p:nvPicPr>
          <p:cNvPr id="510" name="Picture 1" descr=""/>
          <p:cNvPicPr/>
          <p:nvPr/>
        </p:nvPicPr>
        <p:blipFill>
          <a:blip r:embed="rId1"/>
          <a:srcRect l="0" t="11212" r="0" b="6060"/>
          <a:stretch/>
        </p:blipFill>
        <p:spPr>
          <a:xfrm>
            <a:off x="2421360" y="2232720"/>
            <a:ext cx="6840360" cy="4248000"/>
          </a:xfrm>
          <a:prstGeom prst="rect">
            <a:avLst/>
          </a:prstGeom>
          <a:ln w="0">
            <a:noFill/>
          </a:ln>
        </p:spPr>
      </p:pic>
      <p:sp>
        <p:nvSpPr>
          <p:cNvPr id="511" name="TextBox 3"/>
          <p:cNvSpPr/>
          <p:nvPr/>
        </p:nvSpPr>
        <p:spPr>
          <a:xfrm>
            <a:off x="654480" y="1506960"/>
            <a:ext cx="9237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Franklin Gothic Book"/>
              </a:rPr>
              <a:t>We take advantage of the large amount of data to get better estimates of the sample variance</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388080" y="713160"/>
            <a:ext cx="11029320" cy="514800"/>
          </a:xfrm>
          <a:prstGeom prst="rect">
            <a:avLst/>
          </a:prstGeom>
          <a:noFill/>
          <a:ln w="0">
            <a:noFill/>
          </a:ln>
        </p:spPr>
        <p:txBody>
          <a:bodyPr anchor="b">
            <a:normAutofit fontScale="83000"/>
          </a:bodyPr>
          <a:p>
            <a:pPr>
              <a:lnSpc>
                <a:spcPct val="100000"/>
              </a:lnSpc>
              <a:buNone/>
            </a:pPr>
            <a:r>
              <a:rPr b="1" lang="es-ES" sz="2800" spc="-1" strike="noStrike" cap="all">
                <a:solidFill>
                  <a:srgbClr val="2683c6"/>
                </a:solidFill>
                <a:latin typeface="Franklin Gothic Demi"/>
              </a:rPr>
              <a:t>Issue #2: Most Omics data are not normally distributed</a:t>
            </a:r>
            <a:endParaRPr b="0" lang="en-US" sz="2800" spc="-1" strike="noStrike">
              <a:solidFill>
                <a:srgbClr val="000000"/>
              </a:solidFill>
              <a:latin typeface="Franklin Gothic Book"/>
            </a:endParaRPr>
          </a:p>
        </p:txBody>
      </p:sp>
      <p:sp>
        <p:nvSpPr>
          <p:cNvPr id="513" name="PlaceHolder 2"/>
          <p:cNvSpPr>
            <a:spLocks noGrp="1"/>
          </p:cNvSpPr>
          <p:nvPr>
            <p:ph/>
          </p:nvPr>
        </p:nvSpPr>
        <p:spPr>
          <a:xfrm>
            <a:off x="840240" y="1331640"/>
            <a:ext cx="8229240" cy="4924800"/>
          </a:xfrm>
          <a:prstGeom prst="rect">
            <a:avLst/>
          </a:prstGeom>
          <a:noFill/>
          <a:ln w="0">
            <a:noFill/>
          </a:ln>
        </p:spPr>
        <p:txBody>
          <a:bodyPr anchor="ctr">
            <a:normAutofit/>
          </a:bodyPr>
          <a:p>
            <a:pPr marL="306000" indent="-306000">
              <a:lnSpc>
                <a:spcPct val="110000"/>
              </a:lnSpc>
              <a:spcBef>
                <a:spcPts val="479"/>
              </a:spcBef>
              <a:spcAft>
                <a:spcPts val="601"/>
              </a:spcAft>
              <a:buClr>
                <a:srgbClr val="1cade4"/>
              </a:buClr>
              <a:buSzPct val="92000"/>
              <a:buFont typeface="Wingdings 2" charset="2"/>
              <a:buChar char=""/>
            </a:pPr>
            <a:r>
              <a:rPr b="0" lang="es-ES" sz="2400" spc="-1" strike="noStrike">
                <a:solidFill>
                  <a:srgbClr val="404040"/>
                </a:solidFill>
                <a:latin typeface="Franklin Gothic Book"/>
              </a:rPr>
              <a:t>Transcriptomics</a:t>
            </a:r>
            <a:endParaRPr b="0" lang="en-US" sz="2400" spc="-1" strike="noStrike">
              <a:solidFill>
                <a:srgbClr val="404040"/>
              </a:solidFill>
              <a:latin typeface="Franklin Gothic Book"/>
            </a:endParaRPr>
          </a:p>
          <a:p>
            <a:pPr marL="306000" indent="-306000">
              <a:lnSpc>
                <a:spcPct val="110000"/>
              </a:lnSpc>
              <a:spcBef>
                <a:spcPts val="479"/>
              </a:spcBef>
              <a:spcAft>
                <a:spcPts val="601"/>
              </a:spcAft>
              <a:buClr>
                <a:srgbClr val="1cade4"/>
              </a:buClr>
              <a:buSzPct val="92000"/>
              <a:buFont typeface="Wingdings 2" charset="2"/>
              <a:buChar char=""/>
            </a:pPr>
            <a:r>
              <a:rPr b="0" lang="es-ES" sz="2400" spc="-1" strike="noStrike">
                <a:solidFill>
                  <a:srgbClr val="404040"/>
                </a:solidFill>
                <a:latin typeface="Franklin Gothic Book"/>
              </a:rPr>
              <a:t>Metabolomics</a:t>
            </a:r>
            <a:endParaRPr b="0" lang="en-US" sz="2400" spc="-1" strike="noStrike">
              <a:solidFill>
                <a:srgbClr val="404040"/>
              </a:solidFill>
              <a:latin typeface="Franklin Gothic Book"/>
            </a:endParaRPr>
          </a:p>
          <a:p>
            <a:pPr marL="306000" indent="-306000">
              <a:lnSpc>
                <a:spcPct val="110000"/>
              </a:lnSpc>
              <a:spcBef>
                <a:spcPts val="479"/>
              </a:spcBef>
              <a:spcAft>
                <a:spcPts val="601"/>
              </a:spcAft>
              <a:buClr>
                <a:srgbClr val="1cade4"/>
              </a:buClr>
              <a:buSzPct val="92000"/>
              <a:buFont typeface="Wingdings 2" charset="2"/>
              <a:buChar char=""/>
            </a:pPr>
            <a:r>
              <a:rPr b="0" lang="es-ES" sz="2400" spc="-1" strike="noStrike">
                <a:solidFill>
                  <a:srgbClr val="404040"/>
                </a:solidFill>
                <a:latin typeface="Franklin Gothic Book"/>
              </a:rPr>
              <a:t>Proteomics</a:t>
            </a:r>
            <a:endParaRPr b="0" lang="en-US" sz="2400" spc="-1" strike="noStrike">
              <a:solidFill>
                <a:srgbClr val="404040"/>
              </a:solidFill>
              <a:latin typeface="Franklin Gothic Book"/>
            </a:endParaRPr>
          </a:p>
          <a:p>
            <a:pPr>
              <a:lnSpc>
                <a:spcPct val="110000"/>
              </a:lnSpc>
              <a:spcBef>
                <a:spcPts val="479"/>
              </a:spcBef>
              <a:spcAft>
                <a:spcPts val="601"/>
              </a:spcAft>
              <a:buNone/>
              <a:tabLst>
                <a:tab algn="l" pos="0"/>
              </a:tabLst>
            </a:pPr>
            <a:endParaRPr b="0" lang="en-US" sz="2400" spc="-1" strike="noStrike">
              <a:solidFill>
                <a:srgbClr val="404040"/>
              </a:solidFill>
              <a:latin typeface="Franklin Gothic Book"/>
            </a:endParaRPr>
          </a:p>
          <a:p>
            <a:pPr>
              <a:lnSpc>
                <a:spcPct val="110000"/>
              </a:lnSpc>
              <a:spcBef>
                <a:spcPts val="479"/>
              </a:spcBef>
              <a:spcAft>
                <a:spcPts val="601"/>
              </a:spcAft>
              <a:buNone/>
              <a:tabLst>
                <a:tab algn="l" pos="0"/>
              </a:tabLst>
            </a:pPr>
            <a:r>
              <a:rPr b="0" lang="es-ES" sz="2400" spc="-1" strike="noStrike">
                <a:solidFill>
                  <a:srgbClr val="404040"/>
                </a:solidFill>
                <a:latin typeface="Franklin Gothic Book"/>
              </a:rPr>
              <a:t>Measure tags/counts</a:t>
            </a:r>
            <a:endParaRPr b="0" lang="en-US" sz="2400" spc="-1" strike="noStrike">
              <a:solidFill>
                <a:srgbClr val="404040"/>
              </a:solidFill>
              <a:latin typeface="Franklin Gothic Book"/>
            </a:endParaRPr>
          </a:p>
          <a:p>
            <a:pPr>
              <a:lnSpc>
                <a:spcPct val="110000"/>
              </a:lnSpc>
              <a:spcBef>
                <a:spcPts val="479"/>
              </a:spcBef>
              <a:spcAft>
                <a:spcPts val="601"/>
              </a:spcAft>
              <a:buNone/>
              <a:tabLst>
                <a:tab algn="l" pos="0"/>
              </a:tabLst>
            </a:pPr>
            <a:r>
              <a:rPr b="0" lang="es-ES" sz="2400" spc="-1" strike="noStrike">
                <a:solidFill>
                  <a:srgbClr val="404040"/>
                </a:solidFill>
                <a:latin typeface="Franklin Gothic Book"/>
              </a:rPr>
              <a:t>	</a:t>
            </a:r>
            <a:r>
              <a:rPr b="0" lang="es-ES" sz="2400" spc="-1" strike="noStrike">
                <a:solidFill>
                  <a:srgbClr val="404040"/>
                </a:solidFill>
                <a:latin typeface="Franklin Gothic Book"/>
              </a:rPr>
              <a:t>* no continuos data</a:t>
            </a:r>
            <a:endParaRPr b="0" lang="en-US" sz="2400" spc="-1" strike="noStrike">
              <a:solidFill>
                <a:srgbClr val="404040"/>
              </a:solidFill>
              <a:latin typeface="Franklin Gothic Book"/>
            </a:endParaRPr>
          </a:p>
          <a:p>
            <a:pPr>
              <a:lnSpc>
                <a:spcPct val="110000"/>
              </a:lnSpc>
              <a:spcBef>
                <a:spcPts val="479"/>
              </a:spcBef>
              <a:spcAft>
                <a:spcPts val="601"/>
              </a:spcAft>
              <a:buNone/>
              <a:tabLst>
                <a:tab algn="l" pos="0"/>
              </a:tabLst>
            </a:pPr>
            <a:endParaRPr b="0" lang="en-US" sz="2400" spc="-1" strike="noStrike">
              <a:solidFill>
                <a:srgbClr val="404040"/>
              </a:solidFill>
              <a:latin typeface="Franklin Gothic Book"/>
            </a:endParaRPr>
          </a:p>
          <a:p>
            <a:pPr>
              <a:lnSpc>
                <a:spcPct val="110000"/>
              </a:lnSpc>
              <a:spcBef>
                <a:spcPts val="479"/>
              </a:spcBef>
              <a:spcAft>
                <a:spcPts val="601"/>
              </a:spcAft>
              <a:buNone/>
              <a:tabLst>
                <a:tab algn="l" pos="0"/>
              </a:tabLst>
            </a:pPr>
            <a:r>
              <a:rPr b="0" lang="es-ES" sz="2400" spc="-1" strike="noStrike">
                <a:solidFill>
                  <a:srgbClr val="404040"/>
                </a:solidFill>
                <a:latin typeface="Franklin Gothic Book"/>
              </a:rPr>
              <a:t>…</a:t>
            </a:r>
            <a:r>
              <a:rPr b="0" lang="es-ES" sz="2400" spc="-1" strike="noStrike">
                <a:solidFill>
                  <a:srgbClr val="404040"/>
                </a:solidFill>
                <a:latin typeface="Franklin Gothic Book"/>
              </a:rPr>
              <a:t>poisson and negative binomial distributed data</a:t>
            </a:r>
            <a:endParaRPr b="0" lang="en-US" sz="2400" spc="-1" strike="noStrike">
              <a:solidFill>
                <a:srgbClr val="404040"/>
              </a:solidFill>
              <a:latin typeface="Franklin Gothic Book"/>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461880" y="65880"/>
            <a:ext cx="11029320" cy="1188360"/>
          </a:xfrm>
          <a:prstGeom prst="rect">
            <a:avLst/>
          </a:prstGeom>
          <a:noFill/>
          <a:ln w="0">
            <a:noFill/>
          </a:ln>
        </p:spPr>
        <p:txBody>
          <a:bodyPr anchor="b">
            <a:noAutofit/>
          </a:bodyPr>
          <a:p>
            <a:pPr>
              <a:lnSpc>
                <a:spcPct val="100000"/>
              </a:lnSpc>
              <a:buNone/>
            </a:pPr>
            <a:r>
              <a:rPr b="1" lang="en-US" sz="2800" spc="-1" strike="noStrike" cap="all">
                <a:solidFill>
                  <a:srgbClr val="1482ac"/>
                </a:solidFill>
                <a:latin typeface="Franklin Gothic Demi"/>
              </a:rPr>
              <a:t>NORMALIZATION</a:t>
            </a:r>
            <a:endParaRPr b="0" lang="en-US" sz="2800" spc="-1" strike="noStrike">
              <a:solidFill>
                <a:srgbClr val="000000"/>
              </a:solidFill>
              <a:latin typeface="Franklin Gothic Book"/>
            </a:endParaRPr>
          </a:p>
        </p:txBody>
      </p:sp>
      <p:sp>
        <p:nvSpPr>
          <p:cNvPr id="515" name="PlaceHolder 2"/>
          <p:cNvSpPr>
            <a:spLocks noGrp="1"/>
          </p:cNvSpPr>
          <p:nvPr>
            <p:ph/>
          </p:nvPr>
        </p:nvSpPr>
        <p:spPr>
          <a:xfrm>
            <a:off x="525600" y="1343880"/>
            <a:ext cx="11029320" cy="1188360"/>
          </a:xfrm>
          <a:prstGeom prst="rect">
            <a:avLst/>
          </a:prstGeom>
          <a:noFill/>
          <a:ln w="0">
            <a:noFill/>
          </a:ln>
        </p:spPr>
        <p:txBody>
          <a:bodyPr anchor="ctr">
            <a:normAutofit fontScale="90000"/>
          </a:bodyPr>
          <a:p>
            <a:pPr marL="306000" indent="-306000">
              <a:lnSpc>
                <a:spcPct val="110000"/>
              </a:lnSpc>
              <a:spcBef>
                <a:spcPts val="479"/>
              </a:spcBef>
              <a:spcAft>
                <a:spcPts val="601"/>
              </a:spcAft>
              <a:buClr>
                <a:srgbClr val="1cade4"/>
              </a:buClr>
              <a:buSzPct val="92000"/>
              <a:buFont typeface="Wingdings 2" charset="2"/>
              <a:buChar char=""/>
            </a:pPr>
            <a:r>
              <a:rPr b="0" lang="en-US" sz="2400" spc="-1" strike="noStrike">
                <a:solidFill>
                  <a:srgbClr val="404040"/>
                </a:solidFill>
                <a:latin typeface="Franklin Gothic Book"/>
              </a:rPr>
              <a:t>Normalization and data transformation (log2) improve data normality</a:t>
            </a:r>
            <a:endParaRPr b="0" lang="en-US" sz="2400" spc="-1" strike="noStrike">
              <a:solidFill>
                <a:srgbClr val="404040"/>
              </a:solidFill>
              <a:latin typeface="Franklin Gothic Book"/>
            </a:endParaRPr>
          </a:p>
          <a:p>
            <a:pPr marL="306000" indent="-306000">
              <a:lnSpc>
                <a:spcPct val="110000"/>
              </a:lnSpc>
              <a:spcBef>
                <a:spcPts val="479"/>
              </a:spcBef>
              <a:spcAft>
                <a:spcPts val="601"/>
              </a:spcAft>
              <a:buClr>
                <a:srgbClr val="1cade4"/>
              </a:buClr>
              <a:buSzPct val="92000"/>
              <a:buFont typeface="Wingdings 2" charset="2"/>
              <a:buChar char=""/>
            </a:pPr>
            <a:r>
              <a:rPr b="0" lang="en-US" sz="2400" spc="-1" strike="noStrike">
                <a:solidFill>
                  <a:srgbClr val="404040"/>
                </a:solidFill>
                <a:latin typeface="Franklin Gothic Book"/>
              </a:rPr>
              <a:t>Then traditional tests (limma: moderated t-test) can be applied</a:t>
            </a:r>
            <a:endParaRPr b="0" lang="en-US" sz="2400" spc="-1" strike="noStrike">
              <a:solidFill>
                <a:srgbClr val="404040"/>
              </a:solidFill>
              <a:latin typeface="Franklin Gothic Book"/>
            </a:endParaRPr>
          </a:p>
        </p:txBody>
      </p:sp>
      <p:pic>
        <p:nvPicPr>
          <p:cNvPr id="516" name="Picture 3" descr=""/>
          <p:cNvPicPr/>
          <p:nvPr/>
        </p:nvPicPr>
        <p:blipFill>
          <a:blip r:embed="rId1"/>
          <a:stretch/>
        </p:blipFill>
        <p:spPr>
          <a:xfrm>
            <a:off x="741960" y="3077280"/>
            <a:ext cx="4068000" cy="3243600"/>
          </a:xfrm>
          <a:prstGeom prst="rect">
            <a:avLst/>
          </a:prstGeom>
          <a:ln w="0">
            <a:noFill/>
          </a:ln>
        </p:spPr>
      </p:pic>
      <p:sp>
        <p:nvSpPr>
          <p:cNvPr id="517" name="TextBox 6"/>
          <p:cNvSpPr/>
          <p:nvPr/>
        </p:nvSpPr>
        <p:spPr>
          <a:xfrm>
            <a:off x="7364160" y="2581560"/>
            <a:ext cx="3514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Franklin Gothic Book"/>
              </a:rPr>
              <a:t>voom (variance stabilization)</a:t>
            </a:r>
            <a:endParaRPr b="0" lang="es-ES" sz="1800" spc="-1" strike="noStrike">
              <a:latin typeface="Arial"/>
            </a:endParaRPr>
          </a:p>
        </p:txBody>
      </p:sp>
      <p:pic>
        <p:nvPicPr>
          <p:cNvPr id="518" name="Picture 7" descr=""/>
          <p:cNvPicPr/>
          <p:nvPr/>
        </p:nvPicPr>
        <p:blipFill>
          <a:blip r:embed="rId2"/>
          <a:stretch/>
        </p:blipFill>
        <p:spPr>
          <a:xfrm>
            <a:off x="7029000" y="4564080"/>
            <a:ext cx="3897720" cy="2156400"/>
          </a:xfrm>
          <a:prstGeom prst="rect">
            <a:avLst/>
          </a:prstGeom>
          <a:ln w="0">
            <a:noFill/>
          </a:ln>
        </p:spPr>
      </p:pic>
      <p:pic>
        <p:nvPicPr>
          <p:cNvPr id="519" name="Picture 9" descr=""/>
          <p:cNvPicPr/>
          <p:nvPr/>
        </p:nvPicPr>
        <p:blipFill>
          <a:blip r:embed="rId3"/>
          <a:stretch/>
        </p:blipFill>
        <p:spPr>
          <a:xfrm>
            <a:off x="7029000" y="2976120"/>
            <a:ext cx="4068000" cy="13489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415800" y="0"/>
            <a:ext cx="11029320" cy="1188360"/>
          </a:xfrm>
          <a:prstGeom prst="rect">
            <a:avLst/>
          </a:prstGeom>
          <a:noFill/>
          <a:ln w="0">
            <a:noFill/>
          </a:ln>
        </p:spPr>
        <p:txBody>
          <a:bodyPr anchor="b">
            <a:noAutofit/>
          </a:bodyPr>
          <a:p>
            <a:pPr>
              <a:lnSpc>
                <a:spcPct val="100000"/>
              </a:lnSpc>
              <a:buNone/>
            </a:pPr>
            <a:r>
              <a:rPr b="0" lang="en-GB" sz="2800" spc="-1" strike="noStrike" cap="all">
                <a:solidFill>
                  <a:srgbClr val="1482ac"/>
                </a:solidFill>
                <a:latin typeface="Franklin Gothic Demi"/>
              </a:rPr>
              <a:t>Quantitative metrics from RNA-Seq</a:t>
            </a:r>
            <a:endParaRPr b="0" lang="en-US" sz="2800" spc="-1" strike="noStrike">
              <a:solidFill>
                <a:srgbClr val="000000"/>
              </a:solidFill>
              <a:latin typeface="Franklin Gothic Book"/>
            </a:endParaRPr>
          </a:p>
        </p:txBody>
      </p:sp>
      <p:pic>
        <p:nvPicPr>
          <p:cNvPr id="521" name="Content Placeholder 4" descr=""/>
          <p:cNvPicPr/>
          <p:nvPr/>
        </p:nvPicPr>
        <p:blipFill>
          <a:blip r:embed="rId1"/>
          <a:stretch/>
        </p:blipFill>
        <p:spPr>
          <a:xfrm>
            <a:off x="415800" y="2382480"/>
            <a:ext cx="4844520" cy="3633480"/>
          </a:xfrm>
          <a:prstGeom prst="rect">
            <a:avLst/>
          </a:prstGeom>
          <a:ln w="0">
            <a:noFill/>
          </a:ln>
        </p:spPr>
      </p:pic>
      <p:pic>
        <p:nvPicPr>
          <p:cNvPr id="522" name="Picture 5" descr=""/>
          <p:cNvPicPr/>
          <p:nvPr/>
        </p:nvPicPr>
        <p:blipFill>
          <a:blip r:embed="rId2"/>
          <a:stretch/>
        </p:blipFill>
        <p:spPr>
          <a:xfrm>
            <a:off x="6678360" y="2990160"/>
            <a:ext cx="3847680" cy="1104480"/>
          </a:xfrm>
          <a:prstGeom prst="rect">
            <a:avLst/>
          </a:prstGeom>
          <a:ln w="0">
            <a:noFill/>
          </a:ln>
        </p:spPr>
      </p:pic>
      <p:sp>
        <p:nvSpPr>
          <p:cNvPr id="523" name="TextBox 6"/>
          <p:cNvSpPr/>
          <p:nvPr/>
        </p:nvSpPr>
        <p:spPr>
          <a:xfrm>
            <a:off x="6374520" y="2367360"/>
            <a:ext cx="865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Franklin Gothic Book"/>
              </a:rPr>
              <a:t>TPMs</a:t>
            </a:r>
            <a:endParaRPr b="0" lang="es-ES" sz="1800" spc="-1" strike="noStrike">
              <a:latin typeface="Arial"/>
            </a:endParaRPr>
          </a:p>
        </p:txBody>
      </p:sp>
      <p:sp>
        <p:nvSpPr>
          <p:cNvPr id="524" name="TextBox 7"/>
          <p:cNvSpPr/>
          <p:nvPr/>
        </p:nvSpPr>
        <p:spPr>
          <a:xfrm>
            <a:off x="6221880" y="4805640"/>
            <a:ext cx="41238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Franklin Gothic Book"/>
              </a:rPr>
              <a:t>TPM = RPKM/sum(RPKM) x 10</a:t>
            </a:r>
            <a:r>
              <a:rPr b="1" lang="en-GB" sz="1800" spc="-1" strike="noStrike" baseline="30000">
                <a:solidFill>
                  <a:srgbClr val="000000"/>
                </a:solidFill>
                <a:latin typeface="Franklin Gothic Book"/>
              </a:rPr>
              <a:t>6</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581040" y="786960"/>
            <a:ext cx="11029320" cy="565200"/>
          </a:xfrm>
          <a:prstGeom prst="rect">
            <a:avLst/>
          </a:prstGeom>
          <a:noFill/>
          <a:ln w="0">
            <a:noFill/>
          </a:ln>
        </p:spPr>
        <p:txBody>
          <a:bodyPr anchor="b">
            <a:normAutofit fontScale="74000"/>
          </a:bodyPr>
          <a:p>
            <a:pPr>
              <a:lnSpc>
                <a:spcPct val="100000"/>
              </a:lnSpc>
              <a:buNone/>
            </a:pPr>
            <a:r>
              <a:rPr b="1" lang="es-ES" sz="2800" spc="-1" strike="noStrike" cap="all">
                <a:solidFill>
                  <a:srgbClr val="2683c6"/>
                </a:solidFill>
                <a:latin typeface="Franklin Gothic Demi"/>
              </a:rPr>
              <a:t>Issue #3: Hypothesis testing in high-throughput studies</a:t>
            </a:r>
            <a:endParaRPr b="0" lang="en-US" sz="2800" spc="-1" strike="noStrike">
              <a:solidFill>
                <a:srgbClr val="000000"/>
              </a:solidFill>
              <a:latin typeface="Franklin Gothic Book"/>
            </a:endParaRPr>
          </a:p>
        </p:txBody>
      </p:sp>
      <p:sp>
        <p:nvSpPr>
          <p:cNvPr id="526" name="PlaceHolder 2"/>
          <p:cNvSpPr>
            <a:spLocks noGrp="1"/>
          </p:cNvSpPr>
          <p:nvPr>
            <p:ph/>
          </p:nvPr>
        </p:nvSpPr>
        <p:spPr>
          <a:xfrm>
            <a:off x="581040" y="1598040"/>
            <a:ext cx="11029320" cy="1191600"/>
          </a:xfrm>
          <a:prstGeom prst="rect">
            <a:avLst/>
          </a:prstGeom>
          <a:noFill/>
          <a:ln w="0">
            <a:noFill/>
          </a:ln>
        </p:spPr>
        <p:txBody>
          <a:bodyPr anchor="ctr">
            <a:normAutofit fontScale="97000"/>
          </a:bodyPr>
          <a:p>
            <a:pPr>
              <a:lnSpc>
                <a:spcPct val="110000"/>
              </a:lnSpc>
              <a:spcBef>
                <a:spcPts val="400"/>
              </a:spcBef>
              <a:spcAft>
                <a:spcPts val="601"/>
              </a:spcAft>
              <a:buNone/>
              <a:tabLst>
                <a:tab algn="l" pos="0"/>
              </a:tabLst>
            </a:pPr>
            <a:r>
              <a:rPr b="1" lang="es-ES" sz="2000" spc="-1" strike="noStrike">
                <a:solidFill>
                  <a:srgbClr val="404040"/>
                </a:solidFill>
                <a:latin typeface="Franklin Gothic Book"/>
              </a:rPr>
              <a:t>Null hypothesis:</a:t>
            </a:r>
            <a:endParaRPr b="0" lang="en-US" sz="2000" spc="-1" strike="noStrike">
              <a:solidFill>
                <a:srgbClr val="404040"/>
              </a:solidFill>
              <a:latin typeface="Franklin Gothic Book"/>
            </a:endParaRPr>
          </a:p>
          <a:p>
            <a:pPr algn="just">
              <a:lnSpc>
                <a:spcPct val="110000"/>
              </a:lnSpc>
              <a:spcBef>
                <a:spcPts val="400"/>
              </a:spcBef>
              <a:spcAft>
                <a:spcPts val="601"/>
              </a:spcAft>
              <a:buNone/>
              <a:tabLst>
                <a:tab algn="l" pos="0"/>
              </a:tabLst>
            </a:pPr>
            <a:r>
              <a:rPr b="0" i="1" lang="es-ES" sz="2000" spc="-1" strike="noStrike">
                <a:solidFill>
                  <a:srgbClr val="404040"/>
                </a:solidFill>
                <a:latin typeface="Franklin Gothic Book"/>
              </a:rPr>
              <a:t>There is no difference in the expression of a given gene/protein/metabolite between two conditions</a:t>
            </a:r>
            <a:endParaRPr b="0" lang="en-US" sz="2000" spc="-1" strike="noStrike">
              <a:solidFill>
                <a:srgbClr val="404040"/>
              </a:solidFill>
              <a:latin typeface="Franklin Gothic Book"/>
            </a:endParaRPr>
          </a:p>
        </p:txBody>
      </p:sp>
      <p:pic>
        <p:nvPicPr>
          <p:cNvPr id="527" name="Picture 2" descr=""/>
          <p:cNvPicPr/>
          <p:nvPr/>
        </p:nvPicPr>
        <p:blipFill>
          <a:blip r:embed="rId1"/>
          <a:srcRect l="32347" t="16743" r="30499" b="53297"/>
          <a:stretch/>
        </p:blipFill>
        <p:spPr>
          <a:xfrm>
            <a:off x="3848400" y="3092400"/>
            <a:ext cx="4833000" cy="2076480"/>
          </a:xfrm>
          <a:prstGeom prst="rect">
            <a:avLst/>
          </a:prstGeom>
          <a:ln w="0">
            <a:noFill/>
          </a:ln>
        </p:spPr>
      </p:pic>
      <p:sp>
        <p:nvSpPr>
          <p:cNvPr id="528" name="3 CuadroTexto"/>
          <p:cNvSpPr/>
          <p:nvPr/>
        </p:nvSpPr>
        <p:spPr>
          <a:xfrm>
            <a:off x="3212640" y="5927400"/>
            <a:ext cx="64234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000000"/>
                </a:solidFill>
                <a:latin typeface="Franklin Gothic Book"/>
              </a:rPr>
              <a:t>V=FP = Genes called DE when H0 is true</a:t>
            </a:r>
            <a:endParaRPr b="0" lang="es-ES" sz="1800" spc="-1" strike="noStrike">
              <a:latin typeface="Arial"/>
            </a:endParaRPr>
          </a:p>
          <a:p>
            <a:pPr>
              <a:lnSpc>
                <a:spcPct val="100000"/>
              </a:lnSpc>
              <a:buNone/>
            </a:pPr>
            <a:r>
              <a:rPr b="1" lang="es-ES" sz="1800" spc="-1" strike="noStrike">
                <a:solidFill>
                  <a:srgbClr val="000000"/>
                </a:solidFill>
                <a:latin typeface="Franklin Gothic Book"/>
              </a:rPr>
              <a:t>T=FN = Genes not called DE when H0 is not true</a:t>
            </a:r>
            <a:endParaRPr b="0" lang="es-ES" sz="1800" spc="-1" strike="noStrike">
              <a:latin typeface="Arial"/>
            </a:endParaRPr>
          </a:p>
        </p:txBody>
      </p:sp>
      <p:sp>
        <p:nvSpPr>
          <p:cNvPr id="529" name="6 CuadroTexto"/>
          <p:cNvSpPr/>
          <p:nvPr/>
        </p:nvSpPr>
        <p:spPr>
          <a:xfrm>
            <a:off x="3146760" y="5419080"/>
            <a:ext cx="67039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000000"/>
                </a:solidFill>
                <a:latin typeface="Franklin Gothic Book"/>
              </a:rPr>
              <a:t>R=V+S=Genes called differentially expressed (DE)</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581040" y="702000"/>
            <a:ext cx="11029320" cy="1188360"/>
          </a:xfrm>
          <a:prstGeom prst="rect">
            <a:avLst/>
          </a:prstGeom>
          <a:noFill/>
          <a:ln w="0">
            <a:noFill/>
          </a:ln>
        </p:spPr>
        <p:txBody>
          <a:bodyPr anchor="b">
            <a:noAutofit/>
          </a:bodyPr>
          <a:p>
            <a:pPr>
              <a:lnSpc>
                <a:spcPct val="100000"/>
              </a:lnSpc>
              <a:buNone/>
            </a:pPr>
            <a:r>
              <a:rPr b="1" lang="es-ES" sz="2800" spc="-1" strike="noStrike" cap="all">
                <a:solidFill>
                  <a:srgbClr val="2683c6"/>
                </a:solidFill>
                <a:latin typeface="Franklin Gothic Demi"/>
              </a:rPr>
              <a:t>Based on a true story</a:t>
            </a:r>
            <a:endParaRPr b="0" lang="en-US" sz="2800" spc="-1" strike="noStrike">
              <a:solidFill>
                <a:srgbClr val="000000"/>
              </a:solidFill>
              <a:latin typeface="Franklin Gothic Book"/>
            </a:endParaRPr>
          </a:p>
        </p:txBody>
      </p:sp>
      <p:sp>
        <p:nvSpPr>
          <p:cNvPr id="531" name="PlaceHolder 2"/>
          <p:cNvSpPr>
            <a:spLocks noGrp="1"/>
          </p:cNvSpPr>
          <p:nvPr>
            <p:ph/>
          </p:nvPr>
        </p:nvSpPr>
        <p:spPr>
          <a:xfrm>
            <a:off x="581040" y="2340720"/>
            <a:ext cx="11029320" cy="3634200"/>
          </a:xfrm>
          <a:prstGeom prst="rect">
            <a:avLst/>
          </a:prstGeom>
          <a:noFill/>
          <a:ln w="0">
            <a:noFill/>
          </a:ln>
        </p:spPr>
        <p:txBody>
          <a:bodyPr anchor="ctr">
            <a:normAutofit/>
          </a:bodyPr>
          <a:p>
            <a:pPr marL="306000" indent="-306000">
              <a:lnSpc>
                <a:spcPct val="110000"/>
              </a:lnSpc>
              <a:spcBef>
                <a:spcPts val="340"/>
              </a:spcBef>
              <a:spcAft>
                <a:spcPts val="601"/>
              </a:spcAft>
              <a:buClr>
                <a:srgbClr val="1cade4"/>
              </a:buClr>
              <a:buSzPct val="92000"/>
              <a:buFont typeface="Wingdings 2" charset="2"/>
              <a:buChar char=""/>
            </a:pPr>
            <a:r>
              <a:rPr b="0" lang="de-DE" sz="1700" spc="-1" strike="noStrike">
                <a:solidFill>
                  <a:srgbClr val="404040"/>
                </a:solidFill>
                <a:latin typeface="Franklin Gothic Book"/>
              </a:rPr>
              <a:t>In the 50‘s there was a trial to an afro-american in EEUU</a:t>
            </a:r>
            <a:endParaRPr b="0" lang="en-US" sz="1700" spc="-1" strike="noStrike">
              <a:solidFill>
                <a:srgbClr val="404040"/>
              </a:solidFill>
              <a:latin typeface="Franklin Gothic Book"/>
            </a:endParaRPr>
          </a:p>
          <a:p>
            <a:pPr marL="306000" indent="-306000">
              <a:lnSpc>
                <a:spcPct val="110000"/>
              </a:lnSpc>
              <a:spcBef>
                <a:spcPts val="340"/>
              </a:spcBef>
              <a:spcAft>
                <a:spcPts val="601"/>
              </a:spcAft>
              <a:buClr>
                <a:srgbClr val="1cade4"/>
              </a:buClr>
              <a:buSzPct val="92000"/>
              <a:buFont typeface="Wingdings 2" charset="2"/>
              <a:buChar char=""/>
            </a:pPr>
            <a:r>
              <a:rPr b="0" lang="de-DE" sz="1700" spc="-1" strike="noStrike">
                <a:solidFill>
                  <a:srgbClr val="404040"/>
                </a:solidFill>
                <a:latin typeface="Franklin Gothic Book"/>
              </a:rPr>
              <a:t>In the jury, only 4 out of 80 people were afroamerican, when the proportion in the whole population was 50%</a:t>
            </a:r>
            <a:endParaRPr b="0" lang="en-US" sz="1700" spc="-1" strike="noStrike">
              <a:solidFill>
                <a:srgbClr val="404040"/>
              </a:solidFill>
              <a:latin typeface="Franklin Gothic Book"/>
            </a:endParaRPr>
          </a:p>
          <a:p>
            <a:pPr marL="306000" indent="-306000">
              <a:lnSpc>
                <a:spcPct val="110000"/>
              </a:lnSpc>
              <a:spcBef>
                <a:spcPts val="340"/>
              </a:spcBef>
              <a:spcAft>
                <a:spcPts val="601"/>
              </a:spcAft>
              <a:buClr>
                <a:srgbClr val="1cade4"/>
              </a:buClr>
              <a:buSzPct val="92000"/>
              <a:buFont typeface="Wingdings 2" charset="2"/>
              <a:buChar char=""/>
            </a:pPr>
            <a:r>
              <a:rPr b="0" lang="de-DE" sz="1700" spc="-1" strike="noStrike">
                <a:solidFill>
                  <a:srgbClr val="404040"/>
                </a:solidFill>
                <a:latin typeface="Franklin Gothic Book"/>
              </a:rPr>
              <a:t>Was the jury chosen really randomly???</a:t>
            </a:r>
            <a:endParaRPr b="0" lang="en-US" sz="1700" spc="-1" strike="noStrike">
              <a:solidFill>
                <a:srgbClr val="404040"/>
              </a:solidFill>
              <a:latin typeface="Franklin Gothic Book"/>
            </a:endParaRPr>
          </a:p>
          <a:p>
            <a:pPr marL="306000" indent="-306000">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a:p>
            <a:pPr marL="306000" indent="-306000">
              <a:lnSpc>
                <a:spcPct val="110000"/>
              </a:lnSpc>
              <a:spcBef>
                <a:spcPts val="400"/>
              </a:spcBef>
              <a:spcAft>
                <a:spcPts val="601"/>
              </a:spcAft>
              <a:buNone/>
              <a:tabLst>
                <a:tab algn="l" pos="0"/>
              </a:tabLst>
            </a:pPr>
            <a:r>
              <a:rPr b="0" lang="de-DE" sz="2000" spc="-1" strike="noStrike">
                <a:solidFill>
                  <a:srgbClr val="404040"/>
                </a:solidFill>
                <a:latin typeface="Franklin Gothic Book"/>
              </a:rPr>
              <a:t>	</a:t>
            </a:r>
            <a:r>
              <a:rPr b="0" lang="de-DE" sz="2000" spc="-1" strike="noStrike">
                <a:solidFill>
                  <a:srgbClr val="404040"/>
                </a:solidFill>
                <a:latin typeface="Franklin Gothic Book"/>
              </a:rPr>
              <a:t>p=P(4/80 aa in jury | there was random sampling, prop~40/80)</a:t>
            </a:r>
            <a:endParaRPr b="0" lang="en-US" sz="2000" spc="-1" strike="noStrike">
              <a:solidFill>
                <a:srgbClr val="404040"/>
              </a:solidFill>
              <a:latin typeface="Franklin Gothic Book"/>
            </a:endParaRPr>
          </a:p>
          <a:p>
            <a:pPr marL="306000" indent="-306000">
              <a:lnSpc>
                <a:spcPct val="110000"/>
              </a:lnSpc>
              <a:spcBef>
                <a:spcPts val="400"/>
              </a:spcBef>
              <a:spcAft>
                <a:spcPts val="601"/>
              </a:spcAft>
              <a:buNone/>
              <a:tabLst>
                <a:tab algn="l" pos="0"/>
              </a:tabLst>
            </a:pPr>
            <a:r>
              <a:rPr b="0" lang="de-DE" sz="2000" spc="-1" strike="noStrike">
                <a:solidFill>
                  <a:srgbClr val="404040"/>
                </a:solidFill>
                <a:latin typeface="Franklin Gothic Book"/>
              </a:rPr>
              <a:t>	</a:t>
            </a:r>
            <a:r>
              <a:rPr b="0" lang="de-DE" sz="2000" spc="-1" strike="noStrike">
                <a:solidFill>
                  <a:srgbClr val="404040"/>
                </a:solidFill>
                <a:latin typeface="Franklin Gothic Book"/>
              </a:rPr>
              <a:t>  </a:t>
            </a:r>
            <a:r>
              <a:rPr b="0" lang="de-DE" sz="2000" spc="-1" strike="noStrike">
                <a:solidFill>
                  <a:srgbClr val="404040"/>
                </a:solidFill>
                <a:latin typeface="Franklin Gothic Book"/>
              </a:rPr>
              <a:t>= C(80,4) (1/2) </a:t>
            </a:r>
            <a:r>
              <a:rPr b="0" lang="de-DE" sz="2000" spc="-1" strike="noStrike" baseline="30000">
                <a:solidFill>
                  <a:srgbClr val="404040"/>
                </a:solidFill>
                <a:latin typeface="Franklin Gothic Book"/>
              </a:rPr>
              <a:t>4</a:t>
            </a:r>
            <a:r>
              <a:rPr b="0" lang="de-DE" sz="2000" spc="-1" strike="noStrike">
                <a:solidFill>
                  <a:srgbClr val="404040"/>
                </a:solidFill>
                <a:latin typeface="Franklin Gothic Book"/>
              </a:rPr>
              <a:t> (1/2)</a:t>
            </a:r>
            <a:r>
              <a:rPr b="0" lang="de-DE" sz="2000" spc="-1" strike="noStrike" baseline="30000">
                <a:solidFill>
                  <a:srgbClr val="404040"/>
                </a:solidFill>
                <a:latin typeface="Franklin Gothic Book"/>
              </a:rPr>
              <a:t>76</a:t>
            </a:r>
            <a:r>
              <a:rPr b="0" lang="de-DE" sz="2000" spc="-1" strike="noStrike">
                <a:solidFill>
                  <a:srgbClr val="404040"/>
                </a:solidFill>
                <a:latin typeface="Franklin Gothic Book"/>
              </a:rPr>
              <a:t> = 0.000000000000000013 &lt; 0.05!!!</a:t>
            </a:r>
            <a:endParaRPr b="0" lang="en-US" sz="2000" spc="-1" strike="noStrike">
              <a:solidFill>
                <a:srgbClr val="404040"/>
              </a:solidFill>
              <a:latin typeface="Franklin Gothic Book"/>
            </a:endParaRPr>
          </a:p>
          <a:p>
            <a:pPr marL="306000" indent="-306000">
              <a:lnSpc>
                <a:spcPct val="110000"/>
              </a:lnSpc>
              <a:spcBef>
                <a:spcPts val="400"/>
              </a:spcBef>
              <a:spcAft>
                <a:spcPts val="601"/>
              </a:spcAft>
              <a:buNone/>
              <a:tabLst>
                <a:tab algn="l" pos="0"/>
              </a:tabLst>
            </a:pPr>
            <a:r>
              <a:rPr b="0" lang="de-DE" sz="2000" spc="-1" strike="noStrike">
                <a:solidFill>
                  <a:srgbClr val="404040"/>
                </a:solidFill>
                <a:latin typeface="Franklin Gothic Book"/>
              </a:rPr>
              <a:t>	</a:t>
            </a:r>
            <a:r>
              <a:rPr b="0" lang="de-DE" sz="2000" spc="-1" strike="noStrike">
                <a:solidFill>
                  <a:srgbClr val="404040"/>
                </a:solidFill>
                <a:latin typeface="Franklin Gothic Book"/>
              </a:rPr>
              <a:t>      </a:t>
            </a:r>
            <a:endParaRPr b="0" lang="en-US" sz="2000" spc="-1" strike="noStrike">
              <a:solidFill>
                <a:srgbClr val="404040"/>
              </a:solidFill>
              <a:latin typeface="Franklin Gothic Book"/>
            </a:endParaRPr>
          </a:p>
          <a:p>
            <a:pPr>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2" name="Picture 2" descr=""/>
          <p:cNvPicPr/>
          <p:nvPr/>
        </p:nvPicPr>
        <p:blipFill>
          <a:blip r:embed="rId1"/>
          <a:srcRect l="32347" t="16743" r="30499" b="53297"/>
          <a:stretch/>
        </p:blipFill>
        <p:spPr>
          <a:xfrm>
            <a:off x="3287520" y="2061000"/>
            <a:ext cx="4833000" cy="2076480"/>
          </a:xfrm>
          <a:prstGeom prst="rect">
            <a:avLst/>
          </a:prstGeom>
          <a:ln w="0">
            <a:noFill/>
          </a:ln>
        </p:spPr>
      </p:pic>
      <p:sp>
        <p:nvSpPr>
          <p:cNvPr id="533" name="3 CuadroTexto"/>
          <p:cNvSpPr/>
          <p:nvPr/>
        </p:nvSpPr>
        <p:spPr>
          <a:xfrm>
            <a:off x="5217840" y="4137480"/>
            <a:ext cx="8744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000000"/>
                </a:solidFill>
                <a:latin typeface="Franklin Gothic Book"/>
              </a:rPr>
              <a:t>V=FP</a:t>
            </a:r>
            <a:endParaRPr b="0" lang="es-ES" sz="1800" spc="-1" strike="noStrike">
              <a:latin typeface="Arial"/>
            </a:endParaRPr>
          </a:p>
          <a:p>
            <a:pPr>
              <a:lnSpc>
                <a:spcPct val="100000"/>
              </a:lnSpc>
              <a:buNone/>
            </a:pPr>
            <a:r>
              <a:rPr b="1" lang="es-ES" sz="1800" spc="-1" strike="noStrike">
                <a:solidFill>
                  <a:srgbClr val="000000"/>
                </a:solidFill>
                <a:latin typeface="Franklin Gothic Book"/>
              </a:rPr>
              <a:t>T=FN</a:t>
            </a:r>
            <a:endParaRPr b="0" lang="es-ES" sz="1800" spc="-1" strike="noStrike">
              <a:latin typeface="Arial"/>
            </a:endParaRPr>
          </a:p>
        </p:txBody>
      </p:sp>
      <p:sp>
        <p:nvSpPr>
          <p:cNvPr id="534" name="6 CuadroTexto"/>
          <p:cNvSpPr/>
          <p:nvPr/>
        </p:nvSpPr>
        <p:spPr>
          <a:xfrm>
            <a:off x="4606920" y="4801320"/>
            <a:ext cx="2285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000000"/>
                </a:solidFill>
                <a:latin typeface="Franklin Gothic Book"/>
              </a:rPr>
              <a:t>R=V+S=Diff Exp</a:t>
            </a:r>
            <a:endParaRPr b="0" lang="es-ES" sz="1800" spc="-1" strike="noStrike">
              <a:latin typeface="Arial"/>
            </a:endParaRPr>
          </a:p>
        </p:txBody>
      </p:sp>
      <p:sp>
        <p:nvSpPr>
          <p:cNvPr id="535" name="Rectangle 5"/>
          <p:cNvSpPr/>
          <p:nvPr/>
        </p:nvSpPr>
        <p:spPr>
          <a:xfrm>
            <a:off x="520200" y="935280"/>
            <a:ext cx="101754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1800" spc="-1" strike="noStrike">
                <a:solidFill>
                  <a:srgbClr val="000000"/>
                </a:solidFill>
                <a:latin typeface="Franklin Gothic Book"/>
              </a:rPr>
              <a:t>Null hypothesis:</a:t>
            </a:r>
            <a:endParaRPr b="0" lang="es-ES" sz="1800" spc="-1" strike="noStrike">
              <a:latin typeface="Arial"/>
            </a:endParaRPr>
          </a:p>
          <a:p>
            <a:pPr algn="just">
              <a:lnSpc>
                <a:spcPct val="100000"/>
              </a:lnSpc>
              <a:buNone/>
            </a:pPr>
            <a:r>
              <a:rPr b="0" i="1" lang="es-ES" sz="1800" spc="-1" strike="noStrike">
                <a:solidFill>
                  <a:srgbClr val="000000"/>
                </a:solidFill>
                <a:latin typeface="Franklin Gothic Book"/>
              </a:rPr>
              <a:t>There is no difference in the expression of a given gene/protein/metabolite between conditions</a:t>
            </a:r>
            <a:endParaRPr b="0" lang="es-ES" sz="1800" spc="-1" strike="noStrike">
              <a:latin typeface="Arial"/>
            </a:endParaRPr>
          </a:p>
        </p:txBody>
      </p:sp>
      <p:sp>
        <p:nvSpPr>
          <p:cNvPr id="536" name="TextBox 7"/>
          <p:cNvSpPr/>
          <p:nvPr/>
        </p:nvSpPr>
        <p:spPr>
          <a:xfrm>
            <a:off x="1165320" y="5301360"/>
            <a:ext cx="993024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rPr>
              <a:t>In an experiment in which we are testing the differential expression of 30.000 genes,</a:t>
            </a:r>
            <a:endParaRPr b="0" lang="es-ES" sz="1800" spc="-1" strike="noStrike">
              <a:latin typeface="Arial"/>
            </a:endParaRPr>
          </a:p>
          <a:p>
            <a:pPr>
              <a:lnSpc>
                <a:spcPct val="100000"/>
              </a:lnSpc>
              <a:buNone/>
            </a:pPr>
            <a:r>
              <a:rPr b="0" lang="en-US" sz="1800" spc="-1" strike="noStrike">
                <a:solidFill>
                  <a:srgbClr val="000000"/>
                </a:solidFill>
                <a:latin typeface="Franklin Gothic Book"/>
              </a:rPr>
              <a:t>if we allow 5% false positives for each gene (</a:t>
            </a:r>
            <a:r>
              <a:rPr b="0" lang="el-GR" sz="1800" spc="-1" strike="noStrike">
                <a:solidFill>
                  <a:srgbClr val="000000"/>
                </a:solidFill>
                <a:latin typeface="Franklin Gothic Book"/>
              </a:rPr>
              <a:t>α</a:t>
            </a:r>
            <a:r>
              <a:rPr b="0" lang="en-US" sz="1800" spc="-1" strike="noStrike">
                <a:solidFill>
                  <a:srgbClr val="000000"/>
                </a:solidFill>
                <a:latin typeface="Franklin Gothic Book"/>
              </a:rPr>
              <a:t>=0.05=P(V)) we will get up to:  </a:t>
            </a:r>
            <a:endParaRPr b="0" lang="es-ES" sz="1800" spc="-1" strike="noStrike">
              <a:latin typeface="Arial"/>
            </a:endParaRPr>
          </a:p>
          <a:p>
            <a:pPr>
              <a:lnSpc>
                <a:spcPct val="100000"/>
              </a:lnSpc>
              <a:buNone/>
            </a:pPr>
            <a:endParaRPr b="0" lang="es-ES" sz="1800" spc="-1" strike="noStrike">
              <a:latin typeface="Arial"/>
            </a:endParaRPr>
          </a:p>
          <a:p>
            <a:pPr>
              <a:lnSpc>
                <a:spcPct val="100000"/>
              </a:lnSpc>
              <a:buNone/>
            </a:pPr>
            <a:r>
              <a:rPr b="0" lang="en-US" sz="1800" spc="-1" strike="noStrike">
                <a:solidFill>
                  <a:srgbClr val="000000"/>
                </a:solidFill>
                <a:latin typeface="Franklin Gothic Book"/>
              </a:rPr>
              <a:t>	</a:t>
            </a:r>
            <a:r>
              <a:rPr b="0" lang="en-US" sz="1800" spc="-1" strike="noStrike">
                <a:solidFill>
                  <a:srgbClr val="000000"/>
                </a:solidFill>
                <a:latin typeface="Franklin Gothic Book"/>
              </a:rPr>
              <a:t>	</a:t>
            </a:r>
            <a:r>
              <a:rPr b="0" lang="en-US" sz="1800" spc="-1" strike="noStrike">
                <a:solidFill>
                  <a:srgbClr val="000000"/>
                </a:solidFill>
                <a:latin typeface="Franklin Gothic Book"/>
              </a:rPr>
              <a:t>	</a:t>
            </a:r>
            <a:r>
              <a:rPr b="0" lang="el-GR" sz="1800" spc="-1" strike="noStrike">
                <a:solidFill>
                  <a:srgbClr val="000000"/>
                </a:solidFill>
                <a:latin typeface="Franklin Gothic Book"/>
              </a:rPr>
              <a:t>α</a:t>
            </a:r>
            <a:r>
              <a:rPr b="0" lang="en-US" sz="1800" spc="-1" strike="noStrike">
                <a:solidFill>
                  <a:srgbClr val="000000"/>
                </a:solidFill>
                <a:latin typeface="Franklin Gothic Book"/>
              </a:rPr>
              <a:t>*30.000=1500 False Positives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2" descr=""/>
          <p:cNvPicPr/>
          <p:nvPr/>
        </p:nvPicPr>
        <p:blipFill>
          <a:blip r:embed="rId1"/>
          <a:stretch/>
        </p:blipFill>
        <p:spPr>
          <a:xfrm>
            <a:off x="2286000" y="635040"/>
            <a:ext cx="7619760" cy="55875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581040" y="702000"/>
            <a:ext cx="11029320" cy="1188360"/>
          </a:xfrm>
          <a:prstGeom prst="rect">
            <a:avLst/>
          </a:prstGeom>
          <a:noFill/>
          <a:ln w="0">
            <a:noFill/>
          </a:ln>
        </p:spPr>
        <p:txBody>
          <a:bodyPr anchor="b">
            <a:noAutofit/>
          </a:bodyPr>
          <a:p>
            <a:pPr>
              <a:lnSpc>
                <a:spcPct val="100000"/>
              </a:lnSpc>
              <a:buNone/>
            </a:pPr>
            <a:r>
              <a:rPr b="1" lang="es-ES" sz="2800" spc="-1" strike="noStrike" cap="all">
                <a:solidFill>
                  <a:srgbClr val="000000"/>
                </a:solidFill>
                <a:latin typeface="Franklin Gothic Demi"/>
              </a:rPr>
              <a:t>Controlling the FWER</a:t>
            </a:r>
            <a:endParaRPr b="0" lang="en-US" sz="2800" spc="-1" strike="noStrike">
              <a:solidFill>
                <a:srgbClr val="000000"/>
              </a:solidFill>
              <a:latin typeface="Franklin Gothic Book"/>
            </a:endParaRPr>
          </a:p>
        </p:txBody>
      </p:sp>
      <p:sp>
        <p:nvSpPr>
          <p:cNvPr id="538" name="PlaceHolder 2"/>
          <p:cNvSpPr>
            <a:spLocks noGrp="1"/>
          </p:cNvSpPr>
          <p:nvPr>
            <p:ph/>
          </p:nvPr>
        </p:nvSpPr>
        <p:spPr>
          <a:xfrm>
            <a:off x="1981080" y="1600200"/>
            <a:ext cx="8229240" cy="5068800"/>
          </a:xfrm>
          <a:prstGeom prst="rect">
            <a:avLst/>
          </a:prstGeom>
          <a:noFill/>
          <a:ln w="0">
            <a:noFill/>
          </a:ln>
        </p:spPr>
        <p:txBody>
          <a:bodyPr anchor="ctr">
            <a:normAutofit/>
          </a:bodyPr>
          <a:p>
            <a:pPr>
              <a:lnSpc>
                <a:spcPct val="110000"/>
              </a:lnSpc>
              <a:spcBef>
                <a:spcPts val="340"/>
              </a:spcBef>
              <a:spcAft>
                <a:spcPts val="601"/>
              </a:spcAft>
              <a:buNone/>
              <a:tabLst>
                <a:tab algn="l" pos="0"/>
              </a:tabLst>
            </a:pPr>
            <a:r>
              <a:rPr b="0" lang="es-ES" sz="1700" spc="-1" strike="noStrike">
                <a:solidFill>
                  <a:srgbClr val="404040"/>
                </a:solidFill>
                <a:latin typeface="Franklin Gothic Book"/>
              </a:rPr>
              <a:t>If we want to control the probability of having one or more false positives in the experiment</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r>
              <a:rPr b="0" lang="es-ES" sz="1700" spc="-1" strike="noStrike">
                <a:solidFill>
                  <a:srgbClr val="404040"/>
                </a:solidFill>
                <a:latin typeface="Franklin Gothic Book"/>
              </a:rPr>
              <a:t>	</a:t>
            </a:r>
            <a:r>
              <a:rPr b="0" lang="es-ES" sz="1700" spc="-1" strike="noStrike">
                <a:solidFill>
                  <a:srgbClr val="404040"/>
                </a:solidFill>
                <a:latin typeface="Franklin Gothic Book"/>
              </a:rPr>
              <a:t>FWER=P(V&gt;1)</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r>
              <a:rPr b="0" i="1" lang="es-ES" sz="1700" spc="-1" strike="noStrike">
                <a:solidFill>
                  <a:srgbClr val="404040"/>
                </a:solidFill>
                <a:latin typeface="Franklin Gothic Book"/>
              </a:rPr>
              <a:t>	</a:t>
            </a:r>
            <a:r>
              <a:rPr b="0" i="1" lang="es-ES" sz="1700" spc="-1" strike="noStrike">
                <a:solidFill>
                  <a:srgbClr val="404040"/>
                </a:solidFill>
                <a:latin typeface="Franklin Gothic Book"/>
              </a:rPr>
              <a:t>Family-wise Error Rate</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r>
              <a:rPr b="0" lang="es-ES" sz="1700" spc="-1" strike="noStrike">
                <a:solidFill>
                  <a:srgbClr val="404040"/>
                </a:solidFill>
                <a:latin typeface="Franklin Gothic Book"/>
              </a:rPr>
              <a:t>Methods such as Bonferroni control this</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r>
              <a:rPr b="0" lang="es-ES" sz="1700" spc="-1" strike="noStrike">
                <a:solidFill>
                  <a:srgbClr val="404040"/>
                </a:solidFill>
                <a:latin typeface="Franklin Gothic Book"/>
              </a:rPr>
              <a:t>	</a:t>
            </a:r>
            <a:r>
              <a:rPr b="0" lang="el-GR" sz="1700" spc="-1" strike="noStrike">
                <a:solidFill>
                  <a:srgbClr val="404040"/>
                </a:solidFill>
                <a:latin typeface="Franklin Gothic Book"/>
              </a:rPr>
              <a:t> </a:t>
            </a:r>
            <a:r>
              <a:rPr b="0" lang="el-GR" sz="1700" spc="-1" strike="noStrike">
                <a:solidFill>
                  <a:srgbClr val="404040"/>
                </a:solidFill>
                <a:latin typeface="Franklin Gothic Book"/>
              </a:rPr>
              <a:t>α </a:t>
            </a:r>
            <a:r>
              <a:rPr b="0" lang="es-ES" sz="1700" spc="-1" strike="noStrike">
                <a:solidFill>
                  <a:srgbClr val="404040"/>
                </a:solidFill>
                <a:latin typeface="Franklin Gothic Book"/>
              </a:rPr>
              <a:t>= P(V) (in general)</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r>
              <a:rPr b="0" lang="es-ES" sz="1700" spc="-1" strike="noStrike">
                <a:solidFill>
                  <a:srgbClr val="404040"/>
                </a:solidFill>
                <a:latin typeface="Franklin Gothic Book"/>
              </a:rPr>
              <a:t>	</a:t>
            </a:r>
            <a:r>
              <a:rPr b="0" lang="es-ES" sz="1700" spc="-1" strike="noStrike">
                <a:solidFill>
                  <a:srgbClr val="404040"/>
                </a:solidFill>
                <a:latin typeface="Franklin Gothic Book"/>
              </a:rPr>
              <a:t>For each gene: p=P(V)</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r>
              <a:rPr b="0" lang="es-ES" sz="1700" spc="-1" strike="noStrike">
                <a:solidFill>
                  <a:srgbClr val="404040"/>
                </a:solidFill>
                <a:latin typeface="Franklin Gothic Book"/>
              </a:rPr>
              <a:t>	</a:t>
            </a:r>
            <a:r>
              <a:rPr b="0" lang="es-ES" sz="1700" spc="-1" strike="noStrike">
                <a:solidFill>
                  <a:srgbClr val="404040"/>
                </a:solidFill>
                <a:latin typeface="Franklin Gothic Book"/>
              </a:rPr>
              <a:t>FWER=n*P(V)=n*p -&gt; FWER=0.05 -&gt; adjp=p/n</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581040" y="702000"/>
            <a:ext cx="11029320" cy="1188360"/>
          </a:xfrm>
          <a:prstGeom prst="rect">
            <a:avLst/>
          </a:prstGeom>
          <a:noFill/>
          <a:ln w="0">
            <a:noFill/>
          </a:ln>
        </p:spPr>
        <p:txBody>
          <a:bodyPr anchor="b">
            <a:noAutofit/>
          </a:bodyPr>
          <a:p>
            <a:pPr>
              <a:lnSpc>
                <a:spcPct val="100000"/>
              </a:lnSpc>
              <a:buNone/>
            </a:pPr>
            <a:r>
              <a:rPr b="1" lang="es-ES" sz="2800" spc="-1" strike="noStrike" cap="all">
                <a:solidFill>
                  <a:srgbClr val="1cade4"/>
                </a:solidFill>
                <a:latin typeface="Franklin Gothic Demi"/>
              </a:rPr>
              <a:t>Controling the FDR: the q-value</a:t>
            </a:r>
            <a:endParaRPr b="0" lang="en-US" sz="2800" spc="-1" strike="noStrike">
              <a:solidFill>
                <a:srgbClr val="000000"/>
              </a:solidFill>
              <a:latin typeface="Franklin Gothic Book"/>
            </a:endParaRPr>
          </a:p>
        </p:txBody>
      </p:sp>
      <p:sp>
        <p:nvSpPr>
          <p:cNvPr id="540" name="PlaceHolder 2"/>
          <p:cNvSpPr>
            <a:spLocks noGrp="1"/>
          </p:cNvSpPr>
          <p:nvPr>
            <p:ph/>
          </p:nvPr>
        </p:nvSpPr>
        <p:spPr>
          <a:xfrm>
            <a:off x="1981080" y="1890720"/>
            <a:ext cx="8229240" cy="3764520"/>
          </a:xfrm>
          <a:prstGeom prst="rect">
            <a:avLst/>
          </a:prstGeom>
          <a:noFill/>
          <a:ln w="0">
            <a:noFill/>
          </a:ln>
        </p:spPr>
        <p:txBody>
          <a:bodyPr anchor="ctr">
            <a:normAutofit/>
          </a:bodyPr>
          <a:p>
            <a:pPr marL="306000" indent="-306000">
              <a:lnSpc>
                <a:spcPct val="110000"/>
              </a:lnSpc>
              <a:spcBef>
                <a:spcPts val="340"/>
              </a:spcBef>
              <a:spcAft>
                <a:spcPts val="601"/>
              </a:spcAft>
              <a:buClr>
                <a:srgbClr val="1cade4"/>
              </a:buClr>
              <a:buSzPct val="92000"/>
              <a:buFont typeface="Wingdings 2" charset="2"/>
              <a:buChar char=""/>
            </a:pPr>
            <a:r>
              <a:rPr b="0" lang="en-US" sz="1700" spc="-1" strike="noStrike">
                <a:solidFill>
                  <a:srgbClr val="404040"/>
                </a:solidFill>
                <a:latin typeface="Franklin Gothic Book"/>
              </a:rPr>
              <a:t>The False Discovery Rate (FDR) gives you the proportion of false positives you get from a whole list of differentially expressed genes </a:t>
            </a: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a:p>
            <a:pPr>
              <a:lnSpc>
                <a:spcPct val="110000"/>
              </a:lnSpc>
              <a:spcBef>
                <a:spcPts val="340"/>
              </a:spcBef>
              <a:spcAft>
                <a:spcPts val="601"/>
              </a:spcAft>
              <a:buNone/>
              <a:tabLst>
                <a:tab algn="l" pos="0"/>
              </a:tabLst>
            </a:pPr>
            <a:endParaRPr b="0" lang="en-US" sz="1700" spc="-1" strike="noStrike">
              <a:solidFill>
                <a:srgbClr val="404040"/>
              </a:solidFill>
              <a:latin typeface="Franklin Gothic Book"/>
            </a:endParaRPr>
          </a:p>
          <a:p>
            <a:pPr marL="306000" indent="-306000">
              <a:lnSpc>
                <a:spcPct val="110000"/>
              </a:lnSpc>
              <a:spcBef>
                <a:spcPts val="340"/>
              </a:spcBef>
              <a:spcAft>
                <a:spcPts val="601"/>
              </a:spcAft>
              <a:buClr>
                <a:srgbClr val="1cade4"/>
              </a:buClr>
              <a:buSzPct val="92000"/>
              <a:buFont typeface="Wingdings 2" charset="2"/>
              <a:buChar char=""/>
              <a:tabLst>
                <a:tab algn="l" pos="0"/>
              </a:tabLst>
            </a:pPr>
            <a:r>
              <a:rPr b="0" lang="en-US" sz="1700" spc="-1" strike="noStrike">
                <a:solidFill>
                  <a:srgbClr val="404040"/>
                </a:solidFill>
                <a:latin typeface="Franklin Gothic Book"/>
              </a:rPr>
              <a:t>The q-value tells you (based on the genes sorted by p-value) what is the expected proportion of False Positives at this level of significance (</a:t>
            </a:r>
            <a:r>
              <a:rPr b="0" lang="el-GR" sz="1700" spc="-1" strike="noStrike">
                <a:solidFill>
                  <a:srgbClr val="404040"/>
                </a:solidFill>
                <a:latin typeface="Franklin Gothic Book"/>
              </a:rPr>
              <a:t>α</a:t>
            </a:r>
            <a:r>
              <a:rPr b="0" lang="en-US" sz="1700" spc="-1" strike="noStrike">
                <a:solidFill>
                  <a:srgbClr val="404040"/>
                </a:solidFill>
                <a:latin typeface="Franklin Gothic Book"/>
              </a:rPr>
              <a:t>)</a:t>
            </a:r>
            <a:endParaRPr b="0" lang="en-US" sz="1700" spc="-1" strike="noStrike">
              <a:solidFill>
                <a:srgbClr val="404040"/>
              </a:solidFill>
              <a:latin typeface="Franklin Gothic Book"/>
            </a:endParaRPr>
          </a:p>
        </p:txBody>
      </p:sp>
      <p:pic>
        <p:nvPicPr>
          <p:cNvPr id="541" name="Picture 2" descr=""/>
          <p:cNvPicPr/>
          <p:nvPr/>
        </p:nvPicPr>
        <p:blipFill>
          <a:blip r:embed="rId1"/>
          <a:srcRect l="43260" t="26669" r="39895" b="68892"/>
          <a:stretch/>
        </p:blipFill>
        <p:spPr>
          <a:xfrm>
            <a:off x="3504240" y="3357360"/>
            <a:ext cx="4937400" cy="6908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2" name="Picture 2" descr=""/>
          <p:cNvPicPr/>
          <p:nvPr/>
        </p:nvPicPr>
        <p:blipFill>
          <a:blip r:embed="rId1"/>
          <a:srcRect l="29459" t="15616" r="28449" b="40152"/>
          <a:stretch/>
        </p:blipFill>
        <p:spPr>
          <a:xfrm>
            <a:off x="2302560" y="1700640"/>
            <a:ext cx="7586280" cy="4248000"/>
          </a:xfrm>
          <a:prstGeom prst="rect">
            <a:avLst/>
          </a:prstGeom>
          <a:ln w="0">
            <a:noFill/>
          </a:ln>
        </p:spPr>
      </p:pic>
      <p:sp>
        <p:nvSpPr>
          <p:cNvPr id="543" name="PlaceHolder 1"/>
          <p:cNvSpPr>
            <a:spLocks noGrp="1"/>
          </p:cNvSpPr>
          <p:nvPr>
            <p:ph type="title"/>
          </p:nvPr>
        </p:nvSpPr>
        <p:spPr>
          <a:xfrm>
            <a:off x="480600" y="805320"/>
            <a:ext cx="11029320" cy="514800"/>
          </a:xfrm>
          <a:prstGeom prst="rect">
            <a:avLst/>
          </a:prstGeom>
          <a:noFill/>
          <a:ln w="0">
            <a:noFill/>
          </a:ln>
        </p:spPr>
        <p:txBody>
          <a:bodyPr anchor="b">
            <a:normAutofit fontScale="99000"/>
          </a:bodyPr>
          <a:p>
            <a:pPr>
              <a:lnSpc>
                <a:spcPct val="100000"/>
              </a:lnSpc>
              <a:buNone/>
            </a:pPr>
            <a:r>
              <a:rPr b="1" lang="es-ES" sz="2800" spc="-1" strike="noStrike" cap="all">
                <a:solidFill>
                  <a:srgbClr val="1cade4"/>
                </a:solidFill>
                <a:latin typeface="Franklin Gothic Demi"/>
              </a:rPr>
              <a:t>Effect size vs significance</a:t>
            </a:r>
            <a:endParaRPr b="0" lang="en-US" sz="2800" spc="-1" strike="noStrike">
              <a:solidFill>
                <a:srgbClr val="000000"/>
              </a:solidFill>
              <a:latin typeface="Franklin Gothic Book"/>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4" name="Content Placeholder 3" descr=""/>
          <p:cNvPicPr/>
          <p:nvPr/>
        </p:nvPicPr>
        <p:blipFill>
          <a:blip r:embed="rId1"/>
          <a:stretch/>
        </p:blipFill>
        <p:spPr>
          <a:xfrm>
            <a:off x="1934280" y="1612080"/>
            <a:ext cx="8322840" cy="3633480"/>
          </a:xfrm>
          <a:prstGeom prst="rect">
            <a:avLst/>
          </a:prstGeom>
          <a:ln w="0">
            <a:noFill/>
          </a:ln>
        </p:spPr>
      </p:pic>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2" presetSubtype="4">
                                  <p:stCondLst>
                                    <p:cond delay="0"/>
                                  </p:stCondLst>
                                  <p:childTnLst>
                                    <p:set>
                                      <p:cBhvr>
                                        <p:cTn id="98" dur="1" fill="hold">
                                          <p:stCondLst>
                                            <p:cond delay="0"/>
                                          </p:stCondLst>
                                        </p:cTn>
                                        <p:tgtEl>
                                          <p:spTgt spid="544"/>
                                        </p:tgtEl>
                                        <p:attrNameLst>
                                          <p:attrName>style.visibility</p:attrName>
                                        </p:attrNameLst>
                                      </p:cBhvr>
                                      <p:to>
                                        <p:strVal val="visible"/>
                                      </p:to>
                                    </p:set>
                                    <p:anim calcmode="lin" valueType="num">
                                      <p:cBhvr additive="repl">
                                        <p:cTn id="99" dur="500" fill="hold"/>
                                        <p:tgtEl>
                                          <p:spTgt spid="544"/>
                                        </p:tgtEl>
                                        <p:attrNameLst>
                                          <p:attrName>ppt_x</p:attrName>
                                        </p:attrNameLst>
                                      </p:cBhvr>
                                      <p:tavLst>
                                        <p:tav tm="0">
                                          <p:val>
                                            <p:strVal val="#ppt_x"/>
                                          </p:val>
                                        </p:tav>
                                        <p:tav tm="100000">
                                          <p:val>
                                            <p:strVal val="#ppt_x"/>
                                          </p:val>
                                        </p:tav>
                                      </p:tavLst>
                                    </p:anim>
                                    <p:anim calcmode="lin" valueType="num">
                                      <p:cBhvr additive="repl">
                                        <p:cTn id="100" dur="500" fill="hold"/>
                                        <p:tgtEl>
                                          <p:spTgt spid="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5" name="Picture 3" descr=""/>
          <p:cNvPicPr/>
          <p:nvPr/>
        </p:nvPicPr>
        <p:blipFill>
          <a:blip r:embed="rId1"/>
          <a:stretch/>
        </p:blipFill>
        <p:spPr>
          <a:xfrm>
            <a:off x="3176280" y="1852560"/>
            <a:ext cx="5700240" cy="4264920"/>
          </a:xfrm>
          <a:prstGeom prst="rect">
            <a:avLst/>
          </a:prstGeom>
          <a:ln w="0">
            <a:noFill/>
          </a:ln>
        </p:spPr>
      </p:pic>
      <p:sp>
        <p:nvSpPr>
          <p:cNvPr id="546" name="TextBox 4"/>
          <p:cNvSpPr/>
          <p:nvPr/>
        </p:nvSpPr>
        <p:spPr>
          <a:xfrm>
            <a:off x="372240" y="824400"/>
            <a:ext cx="114429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Minion Pro"/>
              </a:rPr>
              <a:t>We assume a 10% effect chance for two scenarios: a twofold increase in variance, σ</a:t>
            </a:r>
            <a:r>
              <a:rPr b="0" lang="en-GB" sz="800" spc="-1" strike="noStrike">
                <a:solidFill>
                  <a:srgbClr val="000000"/>
                </a:solidFill>
                <a:latin typeface="Minion Pro"/>
              </a:rPr>
              <a:t>C</a:t>
            </a:r>
            <a:r>
              <a:rPr b="0" lang="en-GB" sz="1800" spc="-1" strike="noStrike" baseline="30000">
                <a:solidFill>
                  <a:srgbClr val="000000"/>
                </a:solidFill>
                <a:latin typeface="Minion Pro"/>
              </a:rPr>
              <a:t>2</a:t>
            </a:r>
            <a:r>
              <a:rPr b="0" lang="en-GB" sz="1800" spc="-1" strike="noStrike">
                <a:solidFill>
                  <a:srgbClr val="000000"/>
                </a:solidFill>
                <a:latin typeface="Minion Pro"/>
              </a:rPr>
              <a:t> or a 10% increase in mean, μ</a:t>
            </a:r>
            <a:r>
              <a:rPr b="0" lang="en-GB" sz="800" spc="-1" strike="noStrike">
                <a:solidFill>
                  <a:srgbClr val="000000"/>
                </a:solidFill>
                <a:latin typeface="Minion Pro"/>
              </a:rPr>
              <a:t>A</a:t>
            </a:r>
            <a:r>
              <a:rPr b="0" lang="en-GB" sz="1800" spc="-1" strike="noStrike">
                <a:solidFill>
                  <a:srgbClr val="000000"/>
                </a:solidFill>
                <a:latin typeface="Minion Pro"/>
              </a:rPr>
              <a:t>, using the same values for other variances and 48 total measurements as in </a:t>
            </a:r>
            <a:r>
              <a:rPr b="1" lang="en-GB" sz="1800" spc="-1" strike="noStrike">
                <a:solidFill>
                  <a:srgbClr val="000000"/>
                </a:solidFill>
                <a:latin typeface="Minion Pro"/>
              </a:rPr>
              <a:t>Figure 1</a:t>
            </a:r>
            <a:r>
              <a:rPr b="0" lang="en-GB" sz="1800" spc="-1" strike="noStrike">
                <a:solidFill>
                  <a:srgbClr val="000000"/>
                </a:solidFill>
                <a:latin typeface="Minion Pro"/>
              </a:rPr>
              <a:t>. Applying the </a:t>
            </a:r>
            <a:r>
              <a:rPr b="0" i="1" lang="en-GB" sz="1800" spc="-1" strike="noStrike">
                <a:solidFill>
                  <a:srgbClr val="000000"/>
                </a:solidFill>
                <a:latin typeface="Minion Pro"/>
              </a:rPr>
              <a:t>t</a:t>
            </a:r>
            <a:r>
              <a:rPr b="0" lang="en-GB" sz="1800" spc="-1" strike="noStrike">
                <a:solidFill>
                  <a:srgbClr val="000000"/>
                </a:solidFill>
                <a:latin typeface="Minion Pro"/>
              </a:rPr>
              <a:t>-test, we show false discovery rate (FDR) and power for detecting these differences (</a:t>
            </a:r>
            <a:r>
              <a:rPr b="1" lang="en-GB" sz="1800" spc="-1" strike="noStrike">
                <a:solidFill>
                  <a:srgbClr val="000000"/>
                </a:solidFill>
                <a:latin typeface="Minion Pro"/>
              </a:rPr>
              <a:t>Fig. 2</a:t>
            </a:r>
            <a:r>
              <a:rPr b="0" lang="en-GB" sz="1800" spc="-1" strike="noStrike">
                <a:solidFill>
                  <a:srgbClr val="000000"/>
                </a:solidFill>
                <a:latin typeface="Minion Pro"/>
              </a:rPr>
              <a:t>). </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576000" y="729720"/>
            <a:ext cx="11029320" cy="987840"/>
          </a:xfrm>
          <a:prstGeom prst="rect">
            <a:avLst/>
          </a:prstGeom>
          <a:noFill/>
          <a:ln w="0">
            <a:noFill/>
          </a:ln>
        </p:spPr>
        <p:txBody>
          <a:bodyPr anchor="b">
            <a:noAutofit/>
          </a:bodyPr>
          <a:p>
            <a:pPr>
              <a:lnSpc>
                <a:spcPct val="100000"/>
              </a:lnSpc>
              <a:buNone/>
            </a:pPr>
            <a:r>
              <a:rPr b="0" lang="en-US" sz="2800" spc="-1" strike="noStrike" cap="all">
                <a:solidFill>
                  <a:srgbClr val="404040"/>
                </a:solidFill>
                <a:latin typeface="Franklin Gothic Demi"/>
              </a:rPr>
              <a:t>Practical exercise</a:t>
            </a:r>
            <a:endParaRPr b="0" lang="en-US" sz="2800" spc="-1" strike="noStrike">
              <a:solidFill>
                <a:srgbClr val="000000"/>
              </a:solidFill>
              <a:latin typeface="Franklin Gothic Book"/>
            </a:endParaRPr>
          </a:p>
        </p:txBody>
      </p:sp>
      <p:pic>
        <p:nvPicPr>
          <p:cNvPr id="548" name="Picture 3" descr=""/>
          <p:cNvPicPr/>
          <p:nvPr/>
        </p:nvPicPr>
        <p:blipFill>
          <a:blip r:embed="rId1"/>
          <a:srcRect l="25175" t="18542" r="41374" b="0"/>
          <a:stretch/>
        </p:blipFill>
        <p:spPr>
          <a:xfrm>
            <a:off x="4346640" y="1856880"/>
            <a:ext cx="3638520" cy="47541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412560" y="142920"/>
            <a:ext cx="11029320" cy="1188360"/>
          </a:xfrm>
          <a:prstGeom prst="rect">
            <a:avLst/>
          </a:prstGeom>
          <a:noFill/>
          <a:ln w="0">
            <a:noFill/>
          </a:ln>
        </p:spPr>
        <p:txBody>
          <a:bodyPr anchor="b">
            <a:noAutofit/>
          </a:bodyPr>
          <a:p>
            <a:pPr>
              <a:lnSpc>
                <a:spcPct val="100000"/>
              </a:lnSpc>
              <a:buNone/>
            </a:pPr>
            <a:r>
              <a:rPr b="0" lang="en-US" sz="2800" spc="-1" strike="noStrike" cap="all">
                <a:solidFill>
                  <a:srgbClr val="404040"/>
                </a:solidFill>
                <a:latin typeface="Franklin Gothic Demi"/>
              </a:rPr>
              <a:t>Biomedical Big Data</a:t>
            </a:r>
            <a:endParaRPr b="0" lang="en-US" sz="2800" spc="-1" strike="noStrike">
              <a:solidFill>
                <a:srgbClr val="000000"/>
              </a:solidFill>
              <a:latin typeface="Franklin Gothic Book"/>
            </a:endParaRPr>
          </a:p>
        </p:txBody>
      </p:sp>
      <p:pic>
        <p:nvPicPr>
          <p:cNvPr id="286" name="Content Placeholder 3" descr=""/>
          <p:cNvPicPr/>
          <p:nvPr/>
        </p:nvPicPr>
        <p:blipFill>
          <a:blip r:embed="rId1"/>
          <a:srcRect l="12870" t="217" r="12870" b="8721"/>
          <a:stretch/>
        </p:blipFill>
        <p:spPr>
          <a:xfrm>
            <a:off x="3223800" y="1825560"/>
            <a:ext cx="5744160" cy="3962160"/>
          </a:xfrm>
          <a:prstGeom prst="rect">
            <a:avLst/>
          </a:prstGeom>
          <a:ln w="0">
            <a:noFill/>
          </a:ln>
        </p:spPr>
      </p:pic>
      <p:sp>
        <p:nvSpPr>
          <p:cNvPr id="287" name="TextBox 4"/>
          <p:cNvSpPr/>
          <p:nvPr/>
        </p:nvSpPr>
        <p:spPr>
          <a:xfrm>
            <a:off x="7347600" y="6202800"/>
            <a:ext cx="3032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Franklin Gothic Book"/>
              </a:rPr>
              <a:t>From Michael Betancourt</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Picture 1" descr=""/>
          <p:cNvPicPr/>
          <p:nvPr/>
        </p:nvPicPr>
        <p:blipFill>
          <a:blip r:embed="rId1"/>
          <a:stretch/>
        </p:blipFill>
        <p:spPr>
          <a:xfrm>
            <a:off x="2847960" y="875520"/>
            <a:ext cx="7373520" cy="5796360"/>
          </a:xfrm>
          <a:prstGeom prst="rect">
            <a:avLst/>
          </a:prstGeom>
          <a:ln w="0">
            <a:noFill/>
          </a:ln>
        </p:spPr>
      </p:pic>
      <p:grpSp>
        <p:nvGrpSpPr>
          <p:cNvPr id="289" name="Group 5"/>
          <p:cNvGrpSpPr/>
          <p:nvPr/>
        </p:nvGrpSpPr>
        <p:grpSpPr>
          <a:xfrm>
            <a:off x="1905120" y="2272680"/>
            <a:ext cx="6199920" cy="4584960"/>
            <a:chOff x="1905120" y="2272680"/>
            <a:chExt cx="6199920" cy="4584960"/>
          </a:xfrm>
        </p:grpSpPr>
        <p:sp>
          <p:nvSpPr>
            <p:cNvPr id="290" name="Rectangle 3"/>
            <p:cNvSpPr/>
            <p:nvPr/>
          </p:nvSpPr>
          <p:spPr>
            <a:xfrm>
              <a:off x="1905120" y="2272680"/>
              <a:ext cx="6199920" cy="4584960"/>
            </a:xfrm>
            <a:prstGeom prst="rect">
              <a:avLst/>
            </a:prstGeom>
            <a:solidFill>
              <a:schemeClr val="tx2">
                <a:lumMod val="20000"/>
                <a:lumOff val="80000"/>
                <a:alpha val="51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sp>
        <p:sp>
          <p:nvSpPr>
            <p:cNvPr id="291" name="TextBox 4"/>
            <p:cNvSpPr/>
            <p:nvPr/>
          </p:nvSpPr>
          <p:spPr>
            <a:xfrm>
              <a:off x="2045160" y="2272680"/>
              <a:ext cx="18255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Franklin Gothic Book"/>
                </a:rPr>
                <a:t>NGS/ARRAYS</a:t>
              </a:r>
              <a:endParaRPr b="0" lang="es-ES" sz="1800" spc="-1" strike="noStrike">
                <a:latin typeface="Arial"/>
              </a:endParaRPr>
            </a:p>
          </p:txBody>
        </p:sp>
      </p:grpSp>
      <p:grpSp>
        <p:nvGrpSpPr>
          <p:cNvPr id="292" name="Group 7"/>
          <p:cNvGrpSpPr/>
          <p:nvPr/>
        </p:nvGrpSpPr>
        <p:grpSpPr>
          <a:xfrm>
            <a:off x="6270120" y="869040"/>
            <a:ext cx="4667400" cy="3598560"/>
            <a:chOff x="6270120" y="869040"/>
            <a:chExt cx="4667400" cy="3598560"/>
          </a:xfrm>
        </p:grpSpPr>
        <p:sp>
          <p:nvSpPr>
            <p:cNvPr id="293" name="Rectangle 2"/>
            <p:cNvSpPr/>
            <p:nvPr/>
          </p:nvSpPr>
          <p:spPr>
            <a:xfrm>
              <a:off x="6270120" y="875520"/>
              <a:ext cx="4364640" cy="3592080"/>
            </a:xfrm>
            <a:prstGeom prst="rect">
              <a:avLst/>
            </a:prstGeom>
            <a:solidFill>
              <a:schemeClr val="accent1">
                <a:alpha val="51000"/>
              </a:schemeClr>
            </a:solidFill>
            <a:ln cap="rnd">
              <a:solidFill>
                <a:srgbClr val="147fa8"/>
              </a:solidFill>
              <a:round/>
            </a:ln>
          </p:spPr>
          <p:style>
            <a:lnRef idx="2">
              <a:schemeClr val="accent1">
                <a:shade val="50000"/>
              </a:schemeClr>
            </a:lnRef>
            <a:fillRef idx="1">
              <a:schemeClr val="accent1"/>
            </a:fillRef>
            <a:effectRef idx="0">
              <a:schemeClr val="accent1"/>
            </a:effectRef>
            <a:fontRef idx="minor"/>
          </p:style>
        </p:sp>
        <p:sp>
          <p:nvSpPr>
            <p:cNvPr id="294" name="TextBox 6"/>
            <p:cNvSpPr/>
            <p:nvPr/>
          </p:nvSpPr>
          <p:spPr>
            <a:xfrm>
              <a:off x="8263080" y="869040"/>
              <a:ext cx="2674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Franklin Gothic Book"/>
                </a:rPr>
                <a:t>Mass Spectrometry</a:t>
              </a:r>
              <a:endParaRPr b="0" lang="es-ES" sz="1800" spc="-1" strike="noStrike">
                <a:latin typeface="Arial"/>
              </a:endParaRPr>
            </a:p>
          </p:txBody>
        </p:sp>
      </p:gr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2" presetSubtype="4">
                                  <p:stCondLst>
                                    <p:cond delay="0"/>
                                  </p:stCondLst>
                                  <p:childTnLst>
                                    <p:set>
                                      <p:cBhvr>
                                        <p:cTn id="14" dur="1" fill="hold">
                                          <p:stCondLst>
                                            <p:cond delay="0"/>
                                          </p:stCondLst>
                                        </p:cTn>
                                        <p:tgtEl>
                                          <p:spTgt spid="289"/>
                                        </p:tgtEl>
                                        <p:attrNameLst>
                                          <p:attrName>style.visibility</p:attrName>
                                        </p:attrNameLst>
                                      </p:cBhvr>
                                      <p:to>
                                        <p:strVal val="visible"/>
                                      </p:to>
                                    </p:set>
                                    <p:anim calcmode="lin" valueType="num">
                                      <p:cBhvr additive="repl">
                                        <p:cTn id="15" dur="500" fill="hold"/>
                                        <p:tgtEl>
                                          <p:spTgt spid="289"/>
                                        </p:tgtEl>
                                        <p:attrNameLst>
                                          <p:attrName>ppt_x</p:attrName>
                                        </p:attrNameLst>
                                      </p:cBhvr>
                                      <p:tavLst>
                                        <p:tav tm="0">
                                          <p:val>
                                            <p:strVal val="#ppt_x"/>
                                          </p:val>
                                        </p:tav>
                                        <p:tav tm="100000">
                                          <p:val>
                                            <p:strVal val="#ppt_x"/>
                                          </p:val>
                                        </p:tav>
                                      </p:tavLst>
                                    </p:anim>
                                    <p:anim calcmode="lin" valueType="num">
                                      <p:cBhvr additive="repl">
                                        <p:cTn id="16"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2" presetSubtype="4">
                                  <p:stCondLst>
                                    <p:cond delay="0"/>
                                  </p:stCondLst>
                                  <p:childTnLst>
                                    <p:set>
                                      <p:cBhvr>
                                        <p:cTn id="20" dur="1" fill="hold">
                                          <p:stCondLst>
                                            <p:cond delay="0"/>
                                          </p:stCondLst>
                                        </p:cTn>
                                        <p:tgtEl>
                                          <p:spTgt spid="292"/>
                                        </p:tgtEl>
                                        <p:attrNameLst>
                                          <p:attrName>style.visibility</p:attrName>
                                        </p:attrNameLst>
                                      </p:cBhvr>
                                      <p:to>
                                        <p:strVal val="visible"/>
                                      </p:to>
                                    </p:set>
                                    <p:anim calcmode="lin" valueType="num">
                                      <p:cBhvr additive="repl">
                                        <p:cTn id="21" dur="500" fill="hold"/>
                                        <p:tgtEl>
                                          <p:spTgt spid="292"/>
                                        </p:tgtEl>
                                        <p:attrNameLst>
                                          <p:attrName>ppt_x</p:attrName>
                                        </p:attrNameLst>
                                      </p:cBhvr>
                                      <p:tavLst>
                                        <p:tav tm="0">
                                          <p:val>
                                            <p:strVal val="#ppt_x"/>
                                          </p:val>
                                        </p:tav>
                                        <p:tav tm="100000">
                                          <p:val>
                                            <p:strVal val="#ppt_x"/>
                                          </p:val>
                                        </p:tav>
                                      </p:tavLst>
                                    </p:anim>
                                    <p:anim calcmode="lin" valueType="num">
                                      <p:cBhvr additive="repl">
                                        <p:cTn id="22"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424440" y="152280"/>
            <a:ext cx="9143640" cy="1142640"/>
          </a:xfrm>
          <a:prstGeom prst="rect">
            <a:avLst/>
          </a:prstGeom>
          <a:noFill/>
          <a:ln w="0">
            <a:noFill/>
          </a:ln>
        </p:spPr>
        <p:txBody>
          <a:bodyPr anchor="b">
            <a:noAutofit/>
          </a:bodyPr>
          <a:p>
            <a:pPr>
              <a:lnSpc>
                <a:spcPct val="100000"/>
              </a:lnSpc>
              <a:buNone/>
            </a:pPr>
            <a:r>
              <a:rPr b="0" lang="de-AT" sz="4000" spc="-1" strike="noStrike" cap="all">
                <a:solidFill>
                  <a:srgbClr val="404040"/>
                </a:solidFill>
                <a:latin typeface="Franklin Gothic Demi"/>
              </a:rPr>
              <a:t>omics experiment pipeline</a:t>
            </a:r>
            <a:endParaRPr b="0" lang="en-US" sz="4000" spc="-1" strike="noStrike">
              <a:solidFill>
                <a:srgbClr val="000000"/>
              </a:solidFill>
              <a:latin typeface="Franklin Gothic Book"/>
            </a:endParaRPr>
          </a:p>
        </p:txBody>
      </p:sp>
      <p:sp>
        <p:nvSpPr>
          <p:cNvPr id="296" name="Rectangle 2"/>
          <p:cNvSpPr/>
          <p:nvPr/>
        </p:nvSpPr>
        <p:spPr>
          <a:xfrm>
            <a:off x="0" y="6119280"/>
            <a:ext cx="490176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u="sng">
                <a:solidFill>
                  <a:srgbClr val="6eac1c"/>
                </a:solidFill>
                <a:uFillTx/>
                <a:latin typeface="Franklin Gothic Book"/>
                <a:hlinkClick r:id="rId1"/>
              </a:rPr>
              <a:t>Analysis of DNA microarray data. </a:t>
            </a:r>
            <a:r>
              <a:rPr b="0" lang="en-US" sz="1200" spc="-1" strike="noStrike">
                <a:solidFill>
                  <a:srgbClr val="000000"/>
                </a:solidFill>
                <a:latin typeface="Franklin Gothic Book"/>
              </a:rPr>
              <a:t>Hackl H, Sanchez Cabo F, Sturn A, Wolkenhauer O, Trajanoski Z. Curr Top Med Chem. 2004;4(13):1357-70. doi:10.2174/1568026043387773</a:t>
            </a:r>
            <a:r>
              <a:rPr b="0" lang="en-US" sz="1800" spc="-1" strike="noStrike">
                <a:solidFill>
                  <a:srgbClr val="000000"/>
                </a:solidFill>
                <a:latin typeface="Franklin Gothic Book"/>
              </a:rPr>
              <a:t>.</a:t>
            </a:r>
            <a:endParaRPr b="0" lang="es-ES" sz="1800" spc="-1" strike="noStrike">
              <a:latin typeface="Arial"/>
            </a:endParaRPr>
          </a:p>
        </p:txBody>
      </p:sp>
      <p:grpSp>
        <p:nvGrpSpPr>
          <p:cNvPr id="297" name="Group 5"/>
          <p:cNvGrpSpPr/>
          <p:nvPr/>
        </p:nvGrpSpPr>
        <p:grpSpPr>
          <a:xfrm>
            <a:off x="4532040" y="1355760"/>
            <a:ext cx="4288320" cy="4643640"/>
            <a:chOff x="4532040" y="1355760"/>
            <a:chExt cx="4288320" cy="4643640"/>
          </a:xfrm>
        </p:grpSpPr>
        <p:grpSp>
          <p:nvGrpSpPr>
            <p:cNvPr id="298" name="Group 1"/>
            <p:cNvGrpSpPr/>
            <p:nvPr/>
          </p:nvGrpSpPr>
          <p:grpSpPr>
            <a:xfrm>
              <a:off x="4532040" y="1355760"/>
              <a:ext cx="4288320" cy="4643640"/>
              <a:chOff x="4532040" y="1355760"/>
              <a:chExt cx="4288320" cy="4643640"/>
            </a:xfrm>
          </p:grpSpPr>
          <p:pic>
            <p:nvPicPr>
              <p:cNvPr id="299" name="Picture 3" descr="maa2"/>
              <p:cNvPicPr/>
              <p:nvPr/>
            </p:nvPicPr>
            <p:blipFill>
              <a:blip r:embed="rId2"/>
              <a:srcRect l="4313" t="3576" r="49605" b="3576"/>
              <a:stretch/>
            </p:blipFill>
            <p:spPr>
              <a:xfrm>
                <a:off x="4532040" y="1355760"/>
                <a:ext cx="1913400" cy="4643640"/>
              </a:xfrm>
              <a:prstGeom prst="rect">
                <a:avLst/>
              </a:prstGeom>
              <a:ln w="0">
                <a:noFill/>
              </a:ln>
            </p:spPr>
          </p:pic>
          <p:pic>
            <p:nvPicPr>
              <p:cNvPr id="300" name="Picture 5" descr="maa2"/>
              <p:cNvPicPr/>
              <p:nvPr/>
            </p:nvPicPr>
            <p:blipFill>
              <a:blip r:embed="rId3"/>
              <a:srcRect l="55269" t="64363" r="6470" b="12515"/>
              <a:stretch/>
            </p:blipFill>
            <p:spPr>
              <a:xfrm>
                <a:off x="6793200" y="4119480"/>
                <a:ext cx="2027160" cy="1580040"/>
              </a:xfrm>
              <a:prstGeom prst="rect">
                <a:avLst/>
              </a:prstGeom>
              <a:ln w="0">
                <a:noFill/>
              </a:ln>
            </p:spPr>
          </p:pic>
          <p:sp>
            <p:nvSpPr>
              <p:cNvPr id="301" name="Line 6"/>
              <p:cNvSpPr/>
              <p:nvPr/>
            </p:nvSpPr>
            <p:spPr>
              <a:xfrm flipV="1">
                <a:off x="6403320" y="4119480"/>
                <a:ext cx="389880" cy="582120"/>
              </a:xfrm>
              <a:prstGeom prst="line">
                <a:avLst/>
              </a:prstGeom>
              <a:ln w="15875">
                <a:solidFill>
                  <a:srgbClr val="2683c6"/>
                </a:solidFill>
                <a:round/>
              </a:ln>
            </p:spPr>
            <p:style>
              <a:lnRef idx="0"/>
              <a:fillRef idx="0"/>
              <a:effectRef idx="0"/>
              <a:fontRef idx="minor"/>
            </p:style>
          </p:sp>
          <p:sp>
            <p:nvSpPr>
              <p:cNvPr id="302" name="Line 7"/>
              <p:cNvSpPr/>
              <p:nvPr/>
            </p:nvSpPr>
            <p:spPr>
              <a:xfrm>
                <a:off x="6403320" y="5034240"/>
                <a:ext cx="389880" cy="665280"/>
              </a:xfrm>
              <a:prstGeom prst="line">
                <a:avLst/>
              </a:prstGeom>
              <a:ln w="15875">
                <a:solidFill>
                  <a:srgbClr val="2683c6"/>
                </a:solidFill>
                <a:round/>
              </a:ln>
            </p:spPr>
            <p:style>
              <a:lnRef idx="0"/>
              <a:fillRef idx="0"/>
              <a:effectRef idx="0"/>
              <a:fontRef idx="minor"/>
            </p:style>
          </p:sp>
        </p:grpSp>
        <p:sp>
          <p:nvSpPr>
            <p:cNvPr id="303" name="Rectangle 4"/>
            <p:cNvSpPr/>
            <p:nvPr/>
          </p:nvSpPr>
          <p:spPr>
            <a:xfrm>
              <a:off x="4735440" y="1928160"/>
              <a:ext cx="1392840" cy="239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200" spc="-1" strike="noStrike">
                  <a:solidFill>
                    <a:srgbClr val="ffffff"/>
                  </a:solidFill>
                  <a:latin typeface="Franklin Gothic Book"/>
                </a:rPr>
                <a:t>Platform definition</a:t>
              </a:r>
              <a:endParaRPr b="0" lang="es-ES" sz="1200" spc="-1" strike="noStrike">
                <a:latin typeface="Arial"/>
              </a:endParaRPr>
            </a:p>
          </p:txBody>
        </p:sp>
        <p:sp>
          <p:nvSpPr>
            <p:cNvPr id="304" name="Rectangle 10"/>
            <p:cNvSpPr/>
            <p:nvPr/>
          </p:nvSpPr>
          <p:spPr>
            <a:xfrm>
              <a:off x="4597920" y="2842560"/>
              <a:ext cx="1667880" cy="2390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200" spc="-1" strike="noStrike">
                  <a:solidFill>
                    <a:srgbClr val="ffffff"/>
                  </a:solidFill>
                  <a:latin typeface="Franklin Gothic Book"/>
                </a:rPr>
                <a:t>Experiment</a:t>
              </a:r>
              <a:endParaRPr b="0" lang="es-ES" sz="1200" spc="-1" strike="noStrike">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81040" y="2394000"/>
            <a:ext cx="11029320" cy="2147040"/>
          </a:xfrm>
          <a:prstGeom prst="rect">
            <a:avLst/>
          </a:prstGeom>
          <a:noFill/>
          <a:ln w="0">
            <a:noFill/>
          </a:ln>
        </p:spPr>
        <p:txBody>
          <a:bodyPr anchor="b">
            <a:noAutofit/>
          </a:bodyPr>
          <a:p>
            <a:pPr>
              <a:lnSpc>
                <a:spcPct val="100000"/>
              </a:lnSpc>
              <a:buNone/>
            </a:pPr>
            <a:r>
              <a:rPr b="0" lang="en-GB" sz="3600" spc="-1" strike="noStrike" cap="all">
                <a:solidFill>
                  <a:srgbClr val="404040"/>
                </a:solidFill>
                <a:latin typeface="Franklin Gothic Demi"/>
              </a:rPr>
              <a:t>Experimental design</a:t>
            </a:r>
            <a:endParaRPr b="0" lang="en-US" sz="3600" spc="-1" strike="noStrike">
              <a:solidFill>
                <a:srgbClr val="000000"/>
              </a:solidFill>
              <a:latin typeface="Franklin Gothic Book"/>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3 Elipse"/>
          <p:cNvSpPr/>
          <p:nvPr/>
        </p:nvSpPr>
        <p:spPr>
          <a:xfrm>
            <a:off x="3863880" y="3429000"/>
            <a:ext cx="1126440" cy="1079640"/>
          </a:xfrm>
          <a:prstGeom prst="ellipse">
            <a:avLst/>
          </a:prstGeom>
          <a:solidFill>
            <a:srgbClr val="d99694"/>
          </a:solidFill>
          <a:ln w="25400">
            <a:solidFill>
              <a:srgbClr val="d99694"/>
            </a:solidFill>
            <a:round/>
          </a:ln>
        </p:spPr>
        <p:style>
          <a:lnRef idx="0"/>
          <a:fillRef idx="0"/>
          <a:effectRef idx="0"/>
          <a:fontRef idx="minor"/>
        </p:style>
        <p:txBody>
          <a:bodyPr lIns="90000" rIns="90000" tIns="45000" bIns="45000" anchor="ctr">
            <a:noAutofit/>
          </a:bodyPr>
          <a:p>
            <a:pPr algn="ctr">
              <a:lnSpc>
                <a:spcPct val="100000"/>
              </a:lnSpc>
              <a:buNone/>
            </a:pPr>
            <a:r>
              <a:rPr b="0" lang="es-ES" sz="1800" spc="-1" strike="noStrike">
                <a:solidFill>
                  <a:srgbClr val="ffffff"/>
                </a:solidFill>
                <a:latin typeface="Calibri"/>
              </a:rPr>
              <a:t>COST</a:t>
            </a:r>
            <a:endParaRPr b="0" lang="es-ES" sz="1800" spc="-1" strike="noStrike">
              <a:latin typeface="Arial"/>
            </a:endParaRPr>
          </a:p>
        </p:txBody>
      </p:sp>
      <p:sp>
        <p:nvSpPr>
          <p:cNvPr id="307" name="4 Elipse"/>
          <p:cNvSpPr/>
          <p:nvPr/>
        </p:nvSpPr>
        <p:spPr>
          <a:xfrm>
            <a:off x="5735880" y="2493000"/>
            <a:ext cx="2664000" cy="2664000"/>
          </a:xfrm>
          <a:prstGeom prst="ellipse">
            <a:avLst/>
          </a:prstGeom>
          <a:solidFill>
            <a:srgbClr val="953735"/>
          </a:solidFill>
          <a:ln w="25400">
            <a:solidFill>
              <a:srgbClr val="953735"/>
            </a:solidFill>
            <a:round/>
          </a:ln>
        </p:spPr>
        <p:style>
          <a:lnRef idx="0"/>
          <a:fillRef idx="0"/>
          <a:effectRef idx="0"/>
          <a:fontRef idx="minor"/>
        </p:style>
        <p:txBody>
          <a:bodyPr lIns="90000" rIns="90000" tIns="45000" bIns="45000" anchor="ctr">
            <a:noAutofit/>
          </a:bodyPr>
          <a:p>
            <a:pPr algn="ctr">
              <a:lnSpc>
                <a:spcPct val="100000"/>
              </a:lnSpc>
              <a:buNone/>
            </a:pPr>
            <a:r>
              <a:rPr b="0" lang="es-ES" sz="1800" spc="-1" strike="noStrike">
                <a:solidFill>
                  <a:srgbClr val="ffffff"/>
                </a:solidFill>
                <a:latin typeface="Calibri"/>
              </a:rPr>
              <a:t>USEFUL &amp; PRECISE INFORMATION</a:t>
            </a:r>
            <a:endParaRPr b="0" lang="es-ES" sz="1800" spc="-1" strike="noStrike">
              <a:latin typeface="Arial"/>
            </a:endParaRPr>
          </a:p>
        </p:txBody>
      </p:sp>
      <p:sp>
        <p:nvSpPr>
          <p:cNvPr id="308" name="Title 3"/>
          <p:cNvSpPr/>
          <p:nvPr/>
        </p:nvSpPr>
        <p:spPr>
          <a:xfrm>
            <a:off x="581040" y="702000"/>
            <a:ext cx="1102932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GB" sz="2800" spc="-1" strike="noStrike" cap="all">
                <a:solidFill>
                  <a:srgbClr val="404040"/>
                </a:solidFill>
                <a:latin typeface="Franklin Gothic Demi"/>
              </a:rPr>
              <a:t>AIMs of experimental design</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Future forward</Template>
  <TotalTime>10</TotalTime>
  <Application>LibreOffice/7.3.7.2$Linux_X86_64 LibreOffice_project/30$Build-2</Application>
  <AppVersion>15.0000</AppVersion>
  <Words>1689</Words>
  <Paragraphs>227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2021-04-06T09:58:37Z</dcterms:created>
  <dc:creator/>
  <dc:description/>
  <dc:language>es-ES</dc:language>
  <cp:lastModifiedBy/>
  <dcterms:modified xsi:type="dcterms:W3CDTF">2025-01-29T20:10:19Z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45</vt:i4>
  </property>
</Properties>
</file>